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256" r:id="rId2"/>
    <p:sldId id="273" r:id="rId3"/>
    <p:sldId id="260" r:id="rId4"/>
    <p:sldId id="274" r:id="rId5"/>
    <p:sldId id="272" r:id="rId6"/>
    <p:sldId id="270" r:id="rId7"/>
    <p:sldId id="262" r:id="rId8"/>
    <p:sldId id="258" r:id="rId9"/>
    <p:sldId id="266" r:id="rId10"/>
    <p:sldId id="257" r:id="rId11"/>
    <p:sldId id="268" r:id="rId12"/>
    <p:sldId id="259" r:id="rId13"/>
    <p:sldId id="271" r:id="rId14"/>
    <p:sldId id="263" r:id="rId15"/>
    <p:sldId id="261" r:id="rId16"/>
    <p:sldId id="264" r:id="rId17"/>
    <p:sldId id="265" r:id="rId18"/>
  </p:sldIdLst>
  <p:sldSz cx="12192000" cy="6858000"/>
  <p:notesSz cx="6669088" cy="97536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57" autoAdjust="0"/>
  </p:normalViewPr>
  <p:slideViewPr>
    <p:cSldViewPr snapToGrid="0">
      <p:cViewPr varScale="1">
        <p:scale>
          <a:sx n="61" d="100"/>
          <a:sy n="61" d="100"/>
        </p:scale>
        <p:origin x="387"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9938" cy="489374"/>
          </a:xfrm>
          <a:prstGeom prst="rect">
            <a:avLst/>
          </a:prstGeom>
        </p:spPr>
        <p:txBody>
          <a:bodyPr vert="horz" lIns="90443" tIns="45222" rIns="90443" bIns="45222" rtlCol="0"/>
          <a:lstStyle>
            <a:lvl1pPr algn="l">
              <a:defRPr sz="1200"/>
            </a:lvl1pPr>
          </a:lstStyle>
          <a:p>
            <a:endParaRPr lang="da-DK"/>
          </a:p>
        </p:txBody>
      </p:sp>
      <p:sp>
        <p:nvSpPr>
          <p:cNvPr id="3" name="Pladsholder til dato 2"/>
          <p:cNvSpPr>
            <a:spLocks noGrp="1"/>
          </p:cNvSpPr>
          <p:nvPr>
            <p:ph type="dt" idx="1"/>
          </p:nvPr>
        </p:nvSpPr>
        <p:spPr>
          <a:xfrm>
            <a:off x="3777607" y="0"/>
            <a:ext cx="2889938" cy="489374"/>
          </a:xfrm>
          <a:prstGeom prst="rect">
            <a:avLst/>
          </a:prstGeom>
        </p:spPr>
        <p:txBody>
          <a:bodyPr vert="horz" lIns="90443" tIns="45222" rIns="90443" bIns="45222" rtlCol="0"/>
          <a:lstStyle>
            <a:lvl1pPr algn="r">
              <a:defRPr sz="1200"/>
            </a:lvl1pPr>
          </a:lstStyle>
          <a:p>
            <a:fld id="{EA6A11EC-1606-4E73-B805-8E16B4747286}" type="datetimeFigureOut">
              <a:rPr lang="da-DK" smtClean="0"/>
              <a:t>23-08-2023</a:t>
            </a:fld>
            <a:endParaRPr lang="da-DK"/>
          </a:p>
        </p:txBody>
      </p:sp>
      <p:sp>
        <p:nvSpPr>
          <p:cNvPr id="4" name="Pladsholder til slidebille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0443" tIns="45222" rIns="90443" bIns="45222" rtlCol="0" anchor="ctr"/>
          <a:lstStyle/>
          <a:p>
            <a:endParaRPr lang="da-DK"/>
          </a:p>
        </p:txBody>
      </p:sp>
      <p:sp>
        <p:nvSpPr>
          <p:cNvPr id="5" name="Pladsholder til noter 4"/>
          <p:cNvSpPr>
            <a:spLocks noGrp="1"/>
          </p:cNvSpPr>
          <p:nvPr>
            <p:ph type="body" sz="quarter" idx="3"/>
          </p:nvPr>
        </p:nvSpPr>
        <p:spPr>
          <a:xfrm>
            <a:off x="666909" y="4693920"/>
            <a:ext cx="5335270" cy="3840480"/>
          </a:xfrm>
          <a:prstGeom prst="rect">
            <a:avLst/>
          </a:prstGeom>
        </p:spPr>
        <p:txBody>
          <a:bodyPr vert="horz" lIns="90443" tIns="45222" rIns="90443" bIns="45222"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264228"/>
            <a:ext cx="2889938" cy="489373"/>
          </a:xfrm>
          <a:prstGeom prst="rect">
            <a:avLst/>
          </a:prstGeom>
        </p:spPr>
        <p:txBody>
          <a:bodyPr vert="horz" lIns="90443" tIns="45222" rIns="90443" bIns="45222"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7" y="9264228"/>
            <a:ext cx="2889938" cy="489373"/>
          </a:xfrm>
          <a:prstGeom prst="rect">
            <a:avLst/>
          </a:prstGeom>
        </p:spPr>
        <p:txBody>
          <a:bodyPr vert="horz" lIns="90443" tIns="45222" rIns="90443" bIns="45222" rtlCol="0" anchor="b"/>
          <a:lstStyle>
            <a:lvl1pPr algn="r">
              <a:defRPr sz="1200"/>
            </a:lvl1pPr>
          </a:lstStyle>
          <a:p>
            <a:fld id="{B397ECAC-7D2F-4022-ADE5-C8278034F101}" type="slidenum">
              <a:rPr lang="da-DK" smtClean="0"/>
              <a:t>‹nr.›</a:t>
            </a:fld>
            <a:endParaRPr lang="da-DK"/>
          </a:p>
        </p:txBody>
      </p:sp>
    </p:spTree>
    <p:extLst>
      <p:ext uri="{BB962C8B-B14F-4D97-AF65-F5344CB8AC3E}">
        <p14:creationId xmlns:p14="http://schemas.microsoft.com/office/powerpoint/2010/main" val="244400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397ECAC-7D2F-4022-ADE5-C8278034F101}" type="slidenum">
              <a:rPr lang="da-DK" smtClean="0"/>
              <a:t>1</a:t>
            </a:fld>
            <a:endParaRPr lang="da-DK"/>
          </a:p>
        </p:txBody>
      </p:sp>
    </p:spTree>
    <p:extLst>
      <p:ext uri="{BB962C8B-B14F-4D97-AF65-F5344CB8AC3E}">
        <p14:creationId xmlns:p14="http://schemas.microsoft.com/office/powerpoint/2010/main" val="1497167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Food </a:t>
            </a:r>
            <a:r>
              <a:rPr lang="da-DK" dirty="0" err="1"/>
              <a:t>prep</a:t>
            </a:r>
            <a:r>
              <a:rPr lang="da-DK" dirty="0"/>
              <a:t>. F.eks. Lave stor salat til flere dage, lave stor portion kyllingefrikadeller og fryse ned, skære frugt og grønt til at stille i køleskabet.</a:t>
            </a:r>
          </a:p>
        </p:txBody>
      </p:sp>
      <p:sp>
        <p:nvSpPr>
          <p:cNvPr id="4" name="Pladsholder til slidenummer 3"/>
          <p:cNvSpPr>
            <a:spLocks noGrp="1"/>
          </p:cNvSpPr>
          <p:nvPr>
            <p:ph type="sldNum" sz="quarter" idx="5"/>
          </p:nvPr>
        </p:nvSpPr>
        <p:spPr/>
        <p:txBody>
          <a:bodyPr/>
          <a:lstStyle/>
          <a:p>
            <a:fld id="{B397ECAC-7D2F-4022-ADE5-C8278034F101}" type="slidenum">
              <a:rPr lang="da-DK" smtClean="0"/>
              <a:t>10</a:t>
            </a:fld>
            <a:endParaRPr lang="da-DK"/>
          </a:p>
        </p:txBody>
      </p:sp>
    </p:spTree>
    <p:extLst>
      <p:ext uri="{BB962C8B-B14F-4D97-AF65-F5344CB8AC3E}">
        <p14:creationId xmlns:p14="http://schemas.microsoft.com/office/powerpoint/2010/main" val="242985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11</a:t>
            </a:fld>
            <a:endParaRPr lang="da-DK"/>
          </a:p>
        </p:txBody>
      </p:sp>
    </p:spTree>
    <p:extLst>
      <p:ext uri="{BB962C8B-B14F-4D97-AF65-F5344CB8AC3E}">
        <p14:creationId xmlns:p14="http://schemas.microsoft.com/office/powerpoint/2010/main" val="179225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397ECAC-7D2F-4022-ADE5-C8278034F101}" type="slidenum">
              <a:rPr lang="da-DK" smtClean="0"/>
              <a:t>12</a:t>
            </a:fld>
            <a:endParaRPr lang="da-DK"/>
          </a:p>
        </p:txBody>
      </p:sp>
    </p:spTree>
    <p:extLst>
      <p:ext uri="{BB962C8B-B14F-4D97-AF65-F5344CB8AC3E}">
        <p14:creationId xmlns:p14="http://schemas.microsoft.com/office/powerpoint/2010/main" val="2607281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13</a:t>
            </a:fld>
            <a:endParaRPr lang="da-DK"/>
          </a:p>
        </p:txBody>
      </p:sp>
    </p:spTree>
    <p:extLst>
      <p:ext uri="{BB962C8B-B14F-4D97-AF65-F5344CB8AC3E}">
        <p14:creationId xmlns:p14="http://schemas.microsoft.com/office/powerpoint/2010/main" val="94648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Små skridt</a:t>
            </a:r>
          </a:p>
          <a:p>
            <a:r>
              <a:rPr lang="da-DK" dirty="0"/>
              <a:t>Lystbetonede aktiviteter</a:t>
            </a:r>
          </a:p>
          <a:p>
            <a:r>
              <a:rPr lang="da-DK" dirty="0"/>
              <a:t>Bevægelse generelt</a:t>
            </a:r>
          </a:p>
          <a:p>
            <a:r>
              <a:rPr lang="da-DK" dirty="0"/>
              <a:t>fællesskab, noget at mødes om</a:t>
            </a:r>
          </a:p>
          <a:p>
            <a:r>
              <a:rPr lang="da-DK" dirty="0"/>
              <a:t>Aftaler med andre gør det nemmere at komme afsted.</a:t>
            </a:r>
          </a:p>
          <a:p>
            <a:endParaRPr lang="da-DK" dirty="0"/>
          </a:p>
          <a:p>
            <a:r>
              <a:rPr lang="da-DK" dirty="0"/>
              <a:t>Undgå for høje ambitioner – For høje ambitioner mindsker sandsynligheden for at komme afsted. Små </a:t>
            </a:r>
            <a:r>
              <a:rPr lang="da-DK" dirty="0" err="1"/>
              <a:t>succes’er</a:t>
            </a:r>
            <a:r>
              <a:rPr lang="da-DK" dirty="0"/>
              <a:t> giver belønninger til sig selv.</a:t>
            </a:r>
          </a:p>
          <a:p>
            <a:r>
              <a:rPr lang="da-DK" dirty="0"/>
              <a:t>Skab en rutine</a:t>
            </a:r>
          </a:p>
          <a:p>
            <a:r>
              <a:rPr lang="da-DK" dirty="0"/>
              <a:t>Bryd træningen ned i mindre dele. Kan jeg overskue at tage træningstøj på? Kan jeg overskue at gå 5 min? Kan jeg overskue at lave 1 øvelse med 10 gentagelser.</a:t>
            </a:r>
          </a:p>
          <a:p>
            <a:r>
              <a:rPr lang="da-DK" dirty="0"/>
              <a:t>Indbygge fristelser i træning (f.eks. Podcast)/ eller mærke det gode ved selve aktiviteten</a:t>
            </a:r>
          </a:p>
          <a:p>
            <a:r>
              <a:rPr lang="da-DK" dirty="0"/>
              <a:t>Ulempe ved </a:t>
            </a:r>
            <a:r>
              <a:rPr lang="da-DK" dirty="0" err="1"/>
              <a:t>tracking</a:t>
            </a:r>
            <a:r>
              <a:rPr lang="da-DK" dirty="0"/>
              <a:t> af træning – Man kommer til at sammenligne, man kan have en dårlig dag.</a:t>
            </a:r>
          </a:p>
          <a:p>
            <a:r>
              <a:rPr lang="da-DK" dirty="0"/>
              <a:t>Vælg bevægelse ud fra værdier – noget du ville gøre uden at få noget ud af det</a:t>
            </a:r>
          </a:p>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14</a:t>
            </a:fld>
            <a:endParaRPr lang="da-DK"/>
          </a:p>
        </p:txBody>
      </p:sp>
    </p:spTree>
    <p:extLst>
      <p:ext uri="{BB962C8B-B14F-4D97-AF65-F5344CB8AC3E}">
        <p14:creationId xmlns:p14="http://schemas.microsoft.com/office/powerpoint/2010/main" val="3777505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Trappe – Lav ikke for stor en ændring på én gang</a:t>
            </a:r>
          </a:p>
          <a:p>
            <a:r>
              <a:rPr lang="da-DK" dirty="0"/>
              <a:t>Spørg dig selv – hvad er det </a:t>
            </a:r>
            <a:r>
              <a:rPr lang="da-DK" b="1" i="1" dirty="0"/>
              <a:t>mindste</a:t>
            </a:r>
            <a:r>
              <a:rPr lang="da-DK" dirty="0"/>
              <a:t> jeg kan gøre i forhold til min ændring?</a:t>
            </a:r>
          </a:p>
          <a:p>
            <a:r>
              <a:rPr lang="da-DK" dirty="0"/>
              <a:t>Hav ikke kun fokus på et mål – men også fokus på </a:t>
            </a:r>
            <a:r>
              <a:rPr lang="da-DK" b="1" dirty="0"/>
              <a:t>hvordan</a:t>
            </a:r>
            <a:r>
              <a:rPr lang="da-DK" dirty="0"/>
              <a:t> du skal nå derhen. Hvilken konkret handling vil du gøre?</a:t>
            </a:r>
          </a:p>
          <a:p>
            <a:endParaRPr lang="da-DK" dirty="0"/>
          </a:p>
          <a:p>
            <a:r>
              <a:rPr lang="da-DK" dirty="0"/>
              <a:t>”Jeg vil spise sundere” – ”Jeg vil bevæge mig mere” – ”Jeg vil spise mindre”. -&gt; Hvordan</a:t>
            </a:r>
          </a:p>
        </p:txBody>
      </p:sp>
      <p:sp>
        <p:nvSpPr>
          <p:cNvPr id="4" name="Pladsholder til slidenummer 3"/>
          <p:cNvSpPr>
            <a:spLocks noGrp="1"/>
          </p:cNvSpPr>
          <p:nvPr>
            <p:ph type="sldNum" sz="quarter" idx="5"/>
          </p:nvPr>
        </p:nvSpPr>
        <p:spPr/>
        <p:txBody>
          <a:bodyPr/>
          <a:lstStyle/>
          <a:p>
            <a:fld id="{B397ECAC-7D2F-4022-ADE5-C8278034F101}" type="slidenum">
              <a:rPr lang="da-DK" smtClean="0"/>
              <a:t>15</a:t>
            </a:fld>
            <a:endParaRPr lang="da-DK"/>
          </a:p>
        </p:txBody>
      </p:sp>
    </p:spTree>
    <p:extLst>
      <p:ext uri="{BB962C8B-B14F-4D97-AF65-F5344CB8AC3E}">
        <p14:creationId xmlns:p14="http://schemas.microsoft.com/office/powerpoint/2010/main" val="2472629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 er fokus?</a:t>
            </a:r>
          </a:p>
          <a:p>
            <a:r>
              <a:rPr lang="da-DK" dirty="0"/>
              <a:t>Hjernen forstår ikke ordet IKKE</a:t>
            </a:r>
          </a:p>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16</a:t>
            </a:fld>
            <a:endParaRPr lang="da-DK"/>
          </a:p>
        </p:txBody>
      </p:sp>
    </p:spTree>
    <p:extLst>
      <p:ext uri="{BB962C8B-B14F-4D97-AF65-F5344CB8AC3E}">
        <p14:creationId xmlns:p14="http://schemas.microsoft.com/office/powerpoint/2010/main" val="3547022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17</a:t>
            </a:fld>
            <a:endParaRPr lang="da-DK"/>
          </a:p>
        </p:txBody>
      </p:sp>
    </p:spTree>
    <p:extLst>
      <p:ext uri="{BB962C8B-B14F-4D97-AF65-F5344CB8AC3E}">
        <p14:creationId xmlns:p14="http://schemas.microsoft.com/office/powerpoint/2010/main" val="411984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2</a:t>
            </a:fld>
            <a:endParaRPr lang="da-DK"/>
          </a:p>
        </p:txBody>
      </p:sp>
    </p:spTree>
    <p:extLst>
      <p:ext uri="{BB962C8B-B14F-4D97-AF65-F5344CB8AC3E}">
        <p14:creationId xmlns:p14="http://schemas.microsoft.com/office/powerpoint/2010/main" val="14632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Husk tilbage til de energigivende aktiviteter – vær opmærksom på ikke at fjerne dem.</a:t>
            </a:r>
          </a:p>
          <a:p>
            <a:r>
              <a:rPr lang="da-DK" dirty="0"/>
              <a:t>F.eks. Sofatid fredag aften med film i tv’et og chips eller rødvin. Hvordan kan du bevæge dig i en sundere retning uden at du fratages værdien af den energigivende aktivitet. Kan aktiviteten justeres? Kan den byttes ud med en anden energigivende aktivitet?</a:t>
            </a:r>
          </a:p>
          <a:p>
            <a:endParaRPr lang="da-DK" dirty="0"/>
          </a:p>
          <a:p>
            <a:r>
              <a:rPr lang="da-DK" dirty="0"/>
              <a:t>Hvad </a:t>
            </a:r>
            <a:r>
              <a:rPr lang="da-DK" b="1" i="0" dirty="0"/>
              <a:t>kan</a:t>
            </a:r>
            <a:r>
              <a:rPr lang="da-DK" dirty="0"/>
              <a:t> du ændre. Et klassisk mål er vægttab. Med lavt stofskifte som er ubehandlet eller ikke er velbehandlet er det ikke muligt at kontrollere vægten. Vælg i stedet et succeskriterie du har kontrol over. </a:t>
            </a:r>
          </a:p>
          <a:p>
            <a:endParaRPr lang="da-DK" dirty="0"/>
          </a:p>
          <a:p>
            <a:r>
              <a:rPr lang="da-DK" dirty="0"/>
              <a:t>Hvad er vigtigt når man sætter sig et mål?</a:t>
            </a:r>
          </a:p>
          <a:p>
            <a:pPr marL="169581" indent="-169581">
              <a:buFontTx/>
              <a:buChar char="-"/>
            </a:pPr>
            <a:r>
              <a:rPr lang="da-DK" dirty="0"/>
              <a:t>Undgå ”</a:t>
            </a:r>
            <a:r>
              <a:rPr lang="da-DK" dirty="0" err="1"/>
              <a:t>ikke”-mål</a:t>
            </a:r>
            <a:endParaRPr lang="da-DK" dirty="0"/>
          </a:p>
          <a:p>
            <a:pPr marL="169581" indent="-169581">
              <a:buFontTx/>
              <a:buChar char="-"/>
            </a:pPr>
            <a:r>
              <a:rPr lang="da-DK" dirty="0"/>
              <a:t>Vær realistisk</a:t>
            </a:r>
          </a:p>
          <a:p>
            <a:pPr marL="169581" indent="-169581">
              <a:buFontTx/>
              <a:buChar char="-"/>
            </a:pPr>
            <a:r>
              <a:rPr lang="da-DK" dirty="0"/>
              <a:t>Har du indflydelse på det?</a:t>
            </a:r>
          </a:p>
          <a:p>
            <a:pPr marL="169581" indent="-169581">
              <a:buFontTx/>
              <a:buChar char="-"/>
            </a:pPr>
            <a:r>
              <a:rPr lang="da-DK" dirty="0"/>
              <a:t>Undgå aldrig/altid</a:t>
            </a:r>
          </a:p>
          <a:p>
            <a:pPr marL="169581" indent="-169581">
              <a:buFontTx/>
              <a:buChar char="-"/>
            </a:pPr>
            <a:r>
              <a:rPr lang="da-DK" dirty="0"/>
              <a:t>Hvad har du </a:t>
            </a:r>
            <a:r>
              <a:rPr lang="da-DK" u="sng" dirty="0"/>
              <a:t>lyst</a:t>
            </a:r>
            <a:r>
              <a:rPr lang="da-DK" dirty="0"/>
              <a:t> til</a:t>
            </a:r>
          </a:p>
          <a:p>
            <a:pPr marL="169581" indent="-169581">
              <a:buFontTx/>
              <a:buChar char="-"/>
            </a:pPr>
            <a:r>
              <a:rPr lang="da-DK" dirty="0"/>
              <a:t>Vær specifik </a:t>
            </a:r>
          </a:p>
          <a:p>
            <a:pPr marL="169581" indent="-169581">
              <a:buFontTx/>
              <a:buChar char="-"/>
            </a:pPr>
            <a:r>
              <a:rPr lang="da-DK" dirty="0"/>
              <a:t>Hvad får du ud af det? Hvad motiverer dig ? </a:t>
            </a:r>
          </a:p>
        </p:txBody>
      </p:sp>
      <p:sp>
        <p:nvSpPr>
          <p:cNvPr id="4" name="Pladsholder til slidenummer 3"/>
          <p:cNvSpPr>
            <a:spLocks noGrp="1"/>
          </p:cNvSpPr>
          <p:nvPr>
            <p:ph type="sldNum" sz="quarter" idx="5"/>
          </p:nvPr>
        </p:nvSpPr>
        <p:spPr/>
        <p:txBody>
          <a:bodyPr/>
          <a:lstStyle/>
          <a:p>
            <a:fld id="{B397ECAC-7D2F-4022-ADE5-C8278034F101}" type="slidenum">
              <a:rPr lang="da-DK" smtClean="0"/>
              <a:t>3</a:t>
            </a:fld>
            <a:endParaRPr lang="da-DK"/>
          </a:p>
        </p:txBody>
      </p:sp>
    </p:spTree>
    <p:extLst>
      <p:ext uri="{BB962C8B-B14F-4D97-AF65-F5344CB8AC3E}">
        <p14:creationId xmlns:p14="http://schemas.microsoft.com/office/powerpoint/2010/main" val="84137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 vane er altid bygget op af en trigger, en handling og en belønning.</a:t>
            </a:r>
          </a:p>
        </p:txBody>
      </p:sp>
      <p:sp>
        <p:nvSpPr>
          <p:cNvPr id="4" name="Pladsholder til slidenummer 3"/>
          <p:cNvSpPr>
            <a:spLocks noGrp="1"/>
          </p:cNvSpPr>
          <p:nvPr>
            <p:ph type="sldNum" sz="quarter" idx="5"/>
          </p:nvPr>
        </p:nvSpPr>
        <p:spPr/>
        <p:txBody>
          <a:bodyPr/>
          <a:lstStyle/>
          <a:p>
            <a:fld id="{B397ECAC-7D2F-4022-ADE5-C8278034F101}" type="slidenum">
              <a:rPr lang="da-DK" smtClean="0"/>
              <a:t>4</a:t>
            </a:fld>
            <a:endParaRPr lang="da-DK"/>
          </a:p>
        </p:txBody>
      </p:sp>
    </p:spTree>
    <p:extLst>
      <p:ext uri="{BB962C8B-B14F-4D97-AF65-F5344CB8AC3E}">
        <p14:creationId xmlns:p14="http://schemas.microsoft.com/office/powerpoint/2010/main" val="3533476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vil gerne spise ½ tallerken grøntsager til aftensmaden</a:t>
            </a:r>
          </a:p>
          <a:p>
            <a:r>
              <a:rPr lang="da-DK" dirty="0"/>
              <a:t> - Men min familie kan ikke lide grøntsager. Er det sandsynligt? Er der ingen grøntsager din familie kan lide? Og i så fald er det vigtigt at de også spiser af grøntsagerne for at du kan spise dem?</a:t>
            </a:r>
          </a:p>
          <a:p>
            <a:pPr marL="169581" indent="-169581">
              <a:buFontTx/>
              <a:buChar char="-"/>
            </a:pPr>
            <a:r>
              <a:rPr lang="da-DK" dirty="0"/>
              <a:t>Men jeg har ikke tid til at lave grøntsager til aftensmaden</a:t>
            </a:r>
          </a:p>
          <a:p>
            <a:pPr marL="169581" indent="-169581">
              <a:buFontTx/>
              <a:buChar char="-"/>
            </a:pPr>
            <a:r>
              <a:rPr lang="da-DK" dirty="0"/>
              <a:t>Bryd forhindringen -&gt; ny overbevisning eller nyt alternativ</a:t>
            </a:r>
          </a:p>
        </p:txBody>
      </p:sp>
      <p:sp>
        <p:nvSpPr>
          <p:cNvPr id="4" name="Pladsholder til slidenummer 3"/>
          <p:cNvSpPr>
            <a:spLocks noGrp="1"/>
          </p:cNvSpPr>
          <p:nvPr>
            <p:ph type="sldNum" sz="quarter" idx="5"/>
          </p:nvPr>
        </p:nvSpPr>
        <p:spPr/>
        <p:txBody>
          <a:bodyPr/>
          <a:lstStyle/>
          <a:p>
            <a:fld id="{B397ECAC-7D2F-4022-ADE5-C8278034F101}" type="slidenum">
              <a:rPr lang="da-DK" smtClean="0"/>
              <a:t>5</a:t>
            </a:fld>
            <a:endParaRPr lang="da-DK"/>
          </a:p>
        </p:txBody>
      </p:sp>
    </p:spTree>
    <p:extLst>
      <p:ext uri="{BB962C8B-B14F-4D97-AF65-F5344CB8AC3E}">
        <p14:creationId xmlns:p14="http://schemas.microsoft.com/office/powerpoint/2010/main" val="215512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6</a:t>
            </a:fld>
            <a:endParaRPr lang="da-DK"/>
          </a:p>
        </p:txBody>
      </p:sp>
    </p:spTree>
    <p:extLst>
      <p:ext uri="{BB962C8B-B14F-4D97-AF65-F5344CB8AC3E}">
        <p14:creationId xmlns:p14="http://schemas.microsoft.com/office/powerpoint/2010/main" val="15780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Tre scenarier: Til aftensmad i dag får jeg 1) købepizza 2) Salat med kylling fra Brugsen 3) Kartofler, fisk og grøntsager. Hvad har indflydelse på hvilket scenarie der kommer til at ske?</a:t>
            </a:r>
          </a:p>
          <a:p>
            <a:endParaRPr lang="da-DK" dirty="0"/>
          </a:p>
          <a:p>
            <a:r>
              <a:rPr lang="da-DK" dirty="0"/>
              <a:t>Sult</a:t>
            </a:r>
          </a:p>
          <a:p>
            <a:r>
              <a:rPr lang="da-DK" dirty="0"/>
              <a:t>Følelser</a:t>
            </a:r>
          </a:p>
          <a:p>
            <a:r>
              <a:rPr lang="da-DK" dirty="0"/>
              <a:t>Kultur (er det f.eks. ok at sige nej tak, spiser vi op, portionsstørrelser)</a:t>
            </a:r>
          </a:p>
          <a:p>
            <a:r>
              <a:rPr lang="da-DK" dirty="0"/>
              <a:t>Præferencer/smag (+familiens præferencer)</a:t>
            </a:r>
          </a:p>
          <a:p>
            <a:r>
              <a:rPr lang="da-DK" dirty="0"/>
              <a:t>Overskud</a:t>
            </a:r>
          </a:p>
          <a:p>
            <a:r>
              <a:rPr lang="da-DK" dirty="0"/>
              <a:t>Planlægning</a:t>
            </a:r>
          </a:p>
          <a:p>
            <a:r>
              <a:rPr lang="da-DK" dirty="0"/>
              <a:t>Tilgængelighed/udvalg</a:t>
            </a:r>
          </a:p>
          <a:p>
            <a:r>
              <a:rPr lang="da-DK" dirty="0"/>
              <a:t>Vaner – hvilke retter kender vi og ved vi hvordan man laver</a:t>
            </a:r>
          </a:p>
          <a:p>
            <a:r>
              <a:rPr lang="da-DK" dirty="0"/>
              <a:t>Netværk/familien – laver ægtefællen mad?</a:t>
            </a:r>
          </a:p>
          <a:p>
            <a:r>
              <a:rPr lang="da-DK" dirty="0"/>
              <a:t>Værdier (dyrevelfærd, økologi, lokale råvarer, miljø</a:t>
            </a:r>
          </a:p>
          <a:p>
            <a:endParaRPr lang="da-DK" dirty="0"/>
          </a:p>
          <a:p>
            <a:r>
              <a:rPr lang="da-DK" dirty="0"/>
              <a:t>Kig på din kost - Hvad har du LYST til at ændre? Er der noget du gerne vil spise mindre af? Mere af? Ændre måltidsstruktur, ændre mængden af mad</a:t>
            </a:r>
          </a:p>
          <a:p>
            <a:r>
              <a:rPr lang="da-DK" dirty="0"/>
              <a:t>OBS mængde og sammenhæng. Sunde spisevaner afhænger altid af hvor stor en mængde du spiser og hvad du ellers spiser i løbet af resten af dagen/ugen.</a:t>
            </a:r>
          </a:p>
          <a:p>
            <a:endParaRPr lang="da-DK" dirty="0"/>
          </a:p>
          <a:p>
            <a:r>
              <a:rPr lang="da-DK" dirty="0"/>
              <a:t>Når du vil ændre den måde du spiser, er det væsentlig at have i baghovedet hvorfor du spiser som du gør. Hvad er det for et behov der ligger bag? Er årsagen sult? Eller er der en anden årsag til at du spiser? Følelser? Træthed? Et eksempel: Hvis du hver dag, når du kommer hjem fra arbejde, går i fryseren efter en is og gerne vil ændre det, så start med at spørge dig selv: hvorfor spiser jeg isen? Måske er du hundesulten, når du kommer hjem og derfor går du efter noget med hurtig energi. Så er det en god idé at se på de tidligere måltider, så de ikke når at blive alt for sulten. Hvis det derimod er fordi du har behov for at slappe af og lige tag en pause, så hjælper det dig ikke nødvendigvis at skifte isen ud med en håndfuld mandler og en gulerod. Hvis behovet er afslapning skal du find én erstatning for isen, som stadig giver dig en følelse af at slappe af.  </a:t>
            </a:r>
          </a:p>
          <a:p>
            <a:endParaRPr lang="da-DK" dirty="0"/>
          </a:p>
          <a:p>
            <a:r>
              <a:rPr lang="da-DK" dirty="0"/>
              <a:t>Tag små skridt – og vælg én ting af gangen, som du gerne vil ændre</a:t>
            </a:r>
          </a:p>
          <a:p>
            <a:endParaRPr lang="da-DK" dirty="0"/>
          </a:p>
          <a:p>
            <a:r>
              <a:rPr lang="da-DK" dirty="0"/>
              <a:t>Øvelse fra STENO – I balance med kronisk sygdom - spisevaner</a:t>
            </a:r>
          </a:p>
          <a:p>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7</a:t>
            </a:fld>
            <a:endParaRPr lang="da-DK"/>
          </a:p>
        </p:txBody>
      </p:sp>
    </p:spTree>
    <p:extLst>
      <p:ext uri="{BB962C8B-B14F-4D97-AF65-F5344CB8AC3E}">
        <p14:creationId xmlns:p14="http://schemas.microsoft.com/office/powerpoint/2010/main" val="255206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der serveres en større portion for os, har vi tendens til at spise mere.</a:t>
            </a:r>
          </a:p>
          <a:p>
            <a:r>
              <a:rPr lang="da-DK" dirty="0"/>
              <a:t>F.eks. Sodavandsflasker. Menuer på restauranter. </a:t>
            </a:r>
          </a:p>
          <a:p>
            <a:r>
              <a:rPr lang="da-DK" dirty="0"/>
              <a:t>Hvad er en ”normal” portionsstørrelse?</a:t>
            </a:r>
          </a:p>
        </p:txBody>
      </p:sp>
      <p:sp>
        <p:nvSpPr>
          <p:cNvPr id="4" name="Pladsholder til slidenummer 3"/>
          <p:cNvSpPr>
            <a:spLocks noGrp="1"/>
          </p:cNvSpPr>
          <p:nvPr>
            <p:ph type="sldNum" sz="quarter" idx="5"/>
          </p:nvPr>
        </p:nvSpPr>
        <p:spPr/>
        <p:txBody>
          <a:bodyPr/>
          <a:lstStyle/>
          <a:p>
            <a:fld id="{B397ECAC-7D2F-4022-ADE5-C8278034F101}" type="slidenum">
              <a:rPr lang="da-DK" smtClean="0"/>
              <a:t>8</a:t>
            </a:fld>
            <a:endParaRPr lang="da-DK"/>
          </a:p>
        </p:txBody>
      </p:sp>
    </p:spTree>
    <p:extLst>
      <p:ext uri="{BB962C8B-B14F-4D97-AF65-F5344CB8AC3E}">
        <p14:creationId xmlns:p14="http://schemas.microsoft.com/office/powerpoint/2010/main" val="3448797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buFont typeface="Arial" panose="020B0604020202020204" pitchFamily="34" charset="0"/>
              <a:buNone/>
            </a:pPr>
            <a:r>
              <a:rPr lang="da-DK" b="0" i="0" dirty="0">
                <a:solidFill>
                  <a:srgbClr val="282828"/>
                </a:solidFill>
                <a:effectLst/>
                <a:latin typeface="Titillium Web" panose="020B0604020202020204" pitchFamily="2" charset="0"/>
              </a:rPr>
              <a:t>Hvornår spiser du? Og hvornår stopper du med at spise? Hvilket sted på mæthedsskalaen forbinder du med mæthed.</a:t>
            </a:r>
          </a:p>
          <a:p>
            <a:pPr algn="l">
              <a:buFont typeface="Arial" panose="020B0604020202020204" pitchFamily="34" charset="0"/>
              <a:buNone/>
            </a:pPr>
            <a:r>
              <a:rPr lang="da-DK" b="0" i="0" dirty="0">
                <a:solidFill>
                  <a:srgbClr val="282828"/>
                </a:solidFill>
                <a:effectLst/>
                <a:latin typeface="Titillium Web" panose="020B0604020202020204" pitchFamily="2" charset="0"/>
              </a:rPr>
              <a:t>Hvis vi overhører/ignorerer vores signaler, bliver vi også dårligere til at mærke sult/mæthed</a:t>
            </a:r>
          </a:p>
          <a:p>
            <a:pPr algn="l">
              <a:buFont typeface="Arial" panose="020B0604020202020204" pitchFamily="34" charset="0"/>
              <a:buNone/>
            </a:pPr>
            <a:endParaRPr lang="da-DK" b="0" i="0" dirty="0">
              <a:solidFill>
                <a:srgbClr val="282828"/>
              </a:solidFill>
              <a:effectLst/>
              <a:latin typeface="Titillium Web" panose="020B0604020202020204" pitchFamily="2" charset="0"/>
            </a:endParaRPr>
          </a:p>
          <a:p>
            <a:pPr algn="l">
              <a:buFont typeface="Arial" panose="020B0604020202020204" pitchFamily="34" charset="0"/>
              <a:buNone/>
            </a:pPr>
            <a:r>
              <a:rPr lang="da-DK" b="0" i="0" dirty="0">
                <a:solidFill>
                  <a:srgbClr val="282828"/>
                </a:solidFill>
                <a:effectLst/>
                <a:latin typeface="Titillium Web" panose="020B0604020202020204" pitchFamily="2" charset="0"/>
              </a:rPr>
              <a:t>Gode råd til mæthed: </a:t>
            </a:r>
          </a:p>
          <a:p>
            <a:pPr algn="l">
              <a:buFont typeface="Arial" panose="020B0604020202020204" pitchFamily="34" charset="0"/>
              <a:buChar char="•"/>
            </a:pPr>
            <a:r>
              <a:rPr lang="da-DK" b="0" i="0" dirty="0">
                <a:solidFill>
                  <a:srgbClr val="282828"/>
                </a:solidFill>
                <a:effectLst/>
                <a:latin typeface="Titillium Web" panose="020B0604020202020204" pitchFamily="2" charset="0"/>
              </a:rPr>
              <a:t>Mæthed fås fra madvarer, der er rige på kostfibre og protein</a:t>
            </a:r>
          </a:p>
          <a:p>
            <a:pPr algn="l">
              <a:buFont typeface="Arial" panose="020B0604020202020204" pitchFamily="34" charset="0"/>
              <a:buChar char="•"/>
            </a:pPr>
            <a:r>
              <a:rPr lang="da-DK" b="0" i="0" dirty="0">
                <a:solidFill>
                  <a:srgbClr val="282828"/>
                </a:solidFill>
                <a:effectLst/>
                <a:latin typeface="Titillium Web" panose="020B0604020202020204" pitchFamily="2" charset="0"/>
              </a:rPr>
              <a:t>Spis grøntsager, primært de grove. Der er få kalorier i og de fylder godt </a:t>
            </a:r>
          </a:p>
          <a:p>
            <a:pPr algn="l">
              <a:buFont typeface="Arial" panose="020B0604020202020204" pitchFamily="34" charset="0"/>
              <a:buChar char="•"/>
            </a:pPr>
            <a:r>
              <a:rPr lang="da-DK" b="0" i="0" dirty="0">
                <a:solidFill>
                  <a:srgbClr val="282828"/>
                </a:solidFill>
                <a:effectLst/>
                <a:latin typeface="Titillium Web" panose="020B0604020202020204" pitchFamily="2" charset="0"/>
              </a:rPr>
              <a:t>Lad alle dagens måltider indeholde fuldkorn og grøntsager</a:t>
            </a:r>
          </a:p>
          <a:p>
            <a:pPr algn="l">
              <a:buFont typeface="Arial" panose="020B0604020202020204" pitchFamily="34" charset="0"/>
              <a:buChar char="•"/>
            </a:pPr>
            <a:r>
              <a:rPr lang="da-DK" b="0" i="0" dirty="0">
                <a:solidFill>
                  <a:srgbClr val="282828"/>
                </a:solidFill>
                <a:effectLst/>
                <a:latin typeface="Titillium Web" panose="020B0604020202020204" pitchFamily="2" charset="0"/>
              </a:rPr>
              <a:t>Gode smagsoplevelser, skønne dufte og en flot anretning mætter sanserne</a:t>
            </a:r>
          </a:p>
          <a:p>
            <a:pPr algn="l">
              <a:buFont typeface="Arial" panose="020B0604020202020204" pitchFamily="34" charset="0"/>
              <a:buChar char="•"/>
            </a:pPr>
            <a:r>
              <a:rPr lang="da-DK" b="0" i="0" dirty="0">
                <a:solidFill>
                  <a:srgbClr val="282828"/>
                </a:solidFill>
                <a:effectLst/>
                <a:latin typeface="Titillium Web" panose="020B0604020202020204" pitchFamily="2" charset="0"/>
              </a:rPr>
              <a:t>Tag dig god tid til at spise og spis kun til du ikke længere er sulten</a:t>
            </a:r>
          </a:p>
          <a:p>
            <a:endParaRPr lang="da-DK" dirty="0"/>
          </a:p>
          <a:p>
            <a:r>
              <a:rPr lang="da-DK" b="0" i="0" dirty="0">
                <a:solidFill>
                  <a:srgbClr val="4A4742"/>
                </a:solidFill>
                <a:effectLst/>
                <a:latin typeface="Titillium Web" panose="00000500000000000000" pitchFamily="2" charset="0"/>
              </a:rPr>
              <a:t>Mæthed er en sjov størrelse, for følelsen af mæthed er individuel. Nogle oplever mæthed, når maven er propfyldt, mens andre angiver mæthed, som fraværet af sult. Mæthed kan altså spænde bredt, fra propmæt til blot have stillet sulten. Over tid kan du gradvis spise mindre og vænne dig til en ny følelse af mæthed.</a:t>
            </a:r>
            <a:endParaRPr lang="da-DK" dirty="0"/>
          </a:p>
        </p:txBody>
      </p:sp>
      <p:sp>
        <p:nvSpPr>
          <p:cNvPr id="4" name="Pladsholder til slidenummer 3"/>
          <p:cNvSpPr>
            <a:spLocks noGrp="1"/>
          </p:cNvSpPr>
          <p:nvPr>
            <p:ph type="sldNum" sz="quarter" idx="5"/>
          </p:nvPr>
        </p:nvSpPr>
        <p:spPr/>
        <p:txBody>
          <a:bodyPr/>
          <a:lstStyle/>
          <a:p>
            <a:fld id="{B397ECAC-7D2F-4022-ADE5-C8278034F101}" type="slidenum">
              <a:rPr lang="da-DK" smtClean="0"/>
              <a:t>9</a:t>
            </a:fld>
            <a:endParaRPr lang="da-DK"/>
          </a:p>
        </p:txBody>
      </p:sp>
    </p:spTree>
    <p:extLst>
      <p:ext uri="{BB962C8B-B14F-4D97-AF65-F5344CB8AC3E}">
        <p14:creationId xmlns:p14="http://schemas.microsoft.com/office/powerpoint/2010/main" val="3060919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9F4BC-04C7-462E-81A3-A595B473066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3C0D492-314B-47EB-B8BA-723AE2A5F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F5555878-1898-4EBC-B38F-92693B649A92}"/>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5" name="Pladsholder til sidefod 4">
            <a:extLst>
              <a:ext uri="{FF2B5EF4-FFF2-40B4-BE49-F238E27FC236}">
                <a16:creationId xmlns:a16="http://schemas.microsoft.com/office/drawing/2014/main" id="{59D4A9E5-D5F0-4741-8191-CA1D75F0603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BA56403-C77F-493D-BA56-C268FB8CC6EE}"/>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236871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3D89F-CC02-4727-8220-4FBBF573242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D479F338-CC0C-419E-8B86-B018C31ECBC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C1A54F4-1576-438F-8153-BC8A5AC43B2D}"/>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5" name="Pladsholder til sidefod 4">
            <a:extLst>
              <a:ext uri="{FF2B5EF4-FFF2-40B4-BE49-F238E27FC236}">
                <a16:creationId xmlns:a16="http://schemas.microsoft.com/office/drawing/2014/main" id="{B7F5D556-7CD0-4486-A5FC-D637574D7EC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4285A1-0484-4018-9D15-71EED017C9A5}"/>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62923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4160ED6-A3CC-42AC-82B5-45E0E1C6641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BD27CD4-BD65-4BC0-93AF-38EA7AF62B3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600F0AA-2F3C-4201-AACF-7BC262B89AF5}"/>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5" name="Pladsholder til sidefod 4">
            <a:extLst>
              <a:ext uri="{FF2B5EF4-FFF2-40B4-BE49-F238E27FC236}">
                <a16:creationId xmlns:a16="http://schemas.microsoft.com/office/drawing/2014/main" id="{18F720F8-5BFA-405C-A696-6DFE7E75C77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6218254-EFAD-4B62-B43F-E62C5A6BE9C2}"/>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19276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61692-D060-462A-8E11-2AAD2ED2EC4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AE59B4A9-B7AC-4B93-9C7E-1957204D946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9AC9EDC-8D60-4383-B46B-7E2B283EB523}"/>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5" name="Pladsholder til sidefod 4">
            <a:extLst>
              <a:ext uri="{FF2B5EF4-FFF2-40B4-BE49-F238E27FC236}">
                <a16:creationId xmlns:a16="http://schemas.microsoft.com/office/drawing/2014/main" id="{95D5B0B5-0AB2-429B-AE52-C1501DCD443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13CDBA-F2D3-4C73-9154-BC7A2A5292E5}"/>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265274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679CB-4282-4407-8CAC-2849E43A299F}"/>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76C1CD4-DD73-4C0B-AF6B-19DDC0B81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C131CB5C-C5E6-4A25-9E1F-D567FBBFF8E8}"/>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5" name="Pladsholder til sidefod 4">
            <a:extLst>
              <a:ext uri="{FF2B5EF4-FFF2-40B4-BE49-F238E27FC236}">
                <a16:creationId xmlns:a16="http://schemas.microsoft.com/office/drawing/2014/main" id="{DF43BA49-049F-49A0-B8E5-88108724A15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A31E787-3C32-4588-8E9F-2CA50D401D77}"/>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4043353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185C7-EC52-477B-8B9A-7A4703F761C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095F359-7E9B-4938-B6EB-24236105F0D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AB411FD-D3E1-451B-B9CD-622690FCEB6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A80DCCC-1737-41CB-87C2-6A90C85060A2}"/>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6" name="Pladsholder til sidefod 5">
            <a:extLst>
              <a:ext uri="{FF2B5EF4-FFF2-40B4-BE49-F238E27FC236}">
                <a16:creationId xmlns:a16="http://schemas.microsoft.com/office/drawing/2014/main" id="{2ADF021E-790F-4D90-A57C-37D68248032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482E4B-B71B-41A6-A21A-1CB7CF3A5BF2}"/>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50020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0570A-5B1A-4160-97FA-A1253DC2D142}"/>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11281EF-9B06-46B0-A559-8B4A54029D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ACF32BD-F752-4F62-86CF-9FD7E664701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1C0A56B4-78F2-4559-A0FE-517873C0B3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ABE34E2A-04D8-4FB9-950C-4CA36883307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E202CA1-802E-4D12-A321-55CEAF1A37E3}"/>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8" name="Pladsholder til sidefod 7">
            <a:extLst>
              <a:ext uri="{FF2B5EF4-FFF2-40B4-BE49-F238E27FC236}">
                <a16:creationId xmlns:a16="http://schemas.microsoft.com/office/drawing/2014/main" id="{01F39828-BF3F-43BA-A70F-9A4C99F1982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B008A8-47F3-4409-87DC-F1F1548C7543}"/>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2526459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E7C666-2320-481D-A358-5747916E8571}"/>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2270BF5F-75AD-463C-A910-91FF72C694C3}"/>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4" name="Pladsholder til sidefod 3">
            <a:extLst>
              <a:ext uri="{FF2B5EF4-FFF2-40B4-BE49-F238E27FC236}">
                <a16:creationId xmlns:a16="http://schemas.microsoft.com/office/drawing/2014/main" id="{059F69DB-C9DD-4527-B66D-7956AB42320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2F32F6F-6081-4399-8FC6-C241035D0EC6}"/>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54963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F7DE732E-4FBA-4F71-9B2C-6F7A9BE1E300}"/>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3" name="Pladsholder til sidefod 2">
            <a:extLst>
              <a:ext uri="{FF2B5EF4-FFF2-40B4-BE49-F238E27FC236}">
                <a16:creationId xmlns:a16="http://schemas.microsoft.com/office/drawing/2014/main" id="{1CE6CA35-AFBD-4C48-94B6-15468531F77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858334D8-4FAB-4437-B51F-7E6C5D6F66CE}"/>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208523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F8215-F233-43B9-BCF6-BAE84B22B1D5}"/>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ADFC367-4670-413B-AC43-E4614AB85F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57BA5E6-9DB0-4C4A-85BF-CA57ABDA21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359F849-2FD0-433E-A9F1-974492287083}"/>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6" name="Pladsholder til sidefod 5">
            <a:extLst>
              <a:ext uri="{FF2B5EF4-FFF2-40B4-BE49-F238E27FC236}">
                <a16:creationId xmlns:a16="http://schemas.microsoft.com/office/drawing/2014/main" id="{1636EC0E-D397-44EE-8B79-ED82C28F647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E756DB1-6FA1-4397-AD3C-0D06E0E5B5BC}"/>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197854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8F99E-CAE5-4326-B9EF-F9935EF3949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80A3386-AFA9-4716-882B-C91D03AE19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D8BA849A-7A82-478E-81D6-AD0D7F31E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E6A57C1-74C3-405F-8E89-6EF116DAB8A8}"/>
              </a:ext>
            </a:extLst>
          </p:cNvPr>
          <p:cNvSpPr>
            <a:spLocks noGrp="1"/>
          </p:cNvSpPr>
          <p:nvPr>
            <p:ph type="dt" sz="half" idx="10"/>
          </p:nvPr>
        </p:nvSpPr>
        <p:spPr/>
        <p:txBody>
          <a:bodyPr/>
          <a:lstStyle/>
          <a:p>
            <a:fld id="{C3E728EE-DA5E-45CF-BE4A-C7166EF4D0E1}" type="datetimeFigureOut">
              <a:rPr lang="da-DK" smtClean="0"/>
              <a:t>23-08-2023</a:t>
            </a:fld>
            <a:endParaRPr lang="da-DK"/>
          </a:p>
        </p:txBody>
      </p:sp>
      <p:sp>
        <p:nvSpPr>
          <p:cNvPr id="6" name="Pladsholder til sidefod 5">
            <a:extLst>
              <a:ext uri="{FF2B5EF4-FFF2-40B4-BE49-F238E27FC236}">
                <a16:creationId xmlns:a16="http://schemas.microsoft.com/office/drawing/2014/main" id="{A3482529-9D65-4388-998F-34E61956399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4C45140-6E62-426D-8C5F-86C599E4AECA}"/>
              </a:ext>
            </a:extLst>
          </p:cNvPr>
          <p:cNvSpPr>
            <a:spLocks noGrp="1"/>
          </p:cNvSpPr>
          <p:nvPr>
            <p:ph type="sldNum" sz="quarter" idx="12"/>
          </p:nvPr>
        </p:nvSpPr>
        <p:spPr/>
        <p:txBody>
          <a:bodyPr/>
          <a:lstStyle/>
          <a:p>
            <a:fld id="{38B0BF9E-00E9-46D4-9FC4-C04D814AE570}" type="slidenum">
              <a:rPr lang="da-DK" smtClean="0"/>
              <a:t>‹nr.›</a:t>
            </a:fld>
            <a:endParaRPr lang="da-DK"/>
          </a:p>
        </p:txBody>
      </p:sp>
    </p:spTree>
    <p:extLst>
      <p:ext uri="{BB962C8B-B14F-4D97-AF65-F5344CB8AC3E}">
        <p14:creationId xmlns:p14="http://schemas.microsoft.com/office/powerpoint/2010/main" val="96587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EE0AB3BA-AEDE-4E42-B7AC-F72E016719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D287AB6-3F1E-462F-9566-130DFDA1D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CB25771-2864-48A0-B211-E116F946B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728EE-DA5E-45CF-BE4A-C7166EF4D0E1}" type="datetimeFigureOut">
              <a:rPr lang="da-DK" smtClean="0"/>
              <a:t>23-08-2023</a:t>
            </a:fld>
            <a:endParaRPr lang="da-DK"/>
          </a:p>
        </p:txBody>
      </p:sp>
      <p:sp>
        <p:nvSpPr>
          <p:cNvPr id="5" name="Pladsholder til sidefod 4">
            <a:extLst>
              <a:ext uri="{FF2B5EF4-FFF2-40B4-BE49-F238E27FC236}">
                <a16:creationId xmlns:a16="http://schemas.microsoft.com/office/drawing/2014/main" id="{2819FF7A-9D84-41E1-A7A7-13AC626D7C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7A336DA-1E1E-4EDE-A56A-F6480DD8F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0BF9E-00E9-46D4-9FC4-C04D814AE570}" type="slidenum">
              <a:rPr lang="da-DK" smtClean="0"/>
              <a:t>‹nr.›</a:t>
            </a:fld>
            <a:endParaRPr lang="da-DK"/>
          </a:p>
        </p:txBody>
      </p:sp>
    </p:spTree>
    <p:extLst>
      <p:ext uri="{BB962C8B-B14F-4D97-AF65-F5344CB8AC3E}">
        <p14:creationId xmlns:p14="http://schemas.microsoft.com/office/powerpoint/2010/main" val="293855819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png"/><Relationship Id="rId21" Type="http://schemas.openxmlformats.org/officeDocument/2006/relationships/image" Target="../media/image33.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10.svg"/><Relationship Id="rId25" Type="http://schemas.openxmlformats.org/officeDocument/2006/relationships/image" Target="../media/image37.svg"/><Relationship Id="rId33" Type="http://schemas.openxmlformats.org/officeDocument/2006/relationships/image" Target="../media/image45.svg"/><Relationship Id="rId2" Type="http://schemas.openxmlformats.org/officeDocument/2006/relationships/notesSlide" Target="../notesSlides/notesSlide14.xml"/><Relationship Id="rId16" Type="http://schemas.openxmlformats.org/officeDocument/2006/relationships/image" Target="../media/image9.png"/><Relationship Id="rId20" Type="http://schemas.openxmlformats.org/officeDocument/2006/relationships/image" Target="../media/image32.png"/><Relationship Id="rId29" Type="http://schemas.openxmlformats.org/officeDocument/2006/relationships/image" Target="../media/image41.sv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3.png"/><Relationship Id="rId15" Type="http://schemas.openxmlformats.org/officeDocument/2006/relationships/image" Target="../media/image29.svg"/><Relationship Id="rId23" Type="http://schemas.openxmlformats.org/officeDocument/2006/relationships/image" Target="../media/image35.svg"/><Relationship Id="rId28" Type="http://schemas.openxmlformats.org/officeDocument/2006/relationships/image" Target="../media/image40.png"/><Relationship Id="rId10" Type="http://schemas.openxmlformats.org/officeDocument/2006/relationships/image" Target="../media/image24.png"/><Relationship Id="rId19" Type="http://schemas.openxmlformats.org/officeDocument/2006/relationships/image" Target="../media/image31.svg"/><Relationship Id="rId31" Type="http://schemas.openxmlformats.org/officeDocument/2006/relationships/image" Target="../media/image43.svg"/><Relationship Id="rId4" Type="http://schemas.openxmlformats.org/officeDocument/2006/relationships/image" Target="../media/image2.png"/><Relationship Id="rId9" Type="http://schemas.openxmlformats.org/officeDocument/2006/relationships/image" Target="../media/image23.svg"/><Relationship Id="rId14" Type="http://schemas.openxmlformats.org/officeDocument/2006/relationships/image" Target="../media/image28.png"/><Relationship Id="rId22" Type="http://schemas.openxmlformats.org/officeDocument/2006/relationships/image" Target="../media/image34.png"/><Relationship Id="rId27" Type="http://schemas.openxmlformats.org/officeDocument/2006/relationships/image" Target="../media/image39.svg"/><Relationship Id="rId30" Type="http://schemas.openxmlformats.org/officeDocument/2006/relationships/image" Target="../media/image42.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png"/><Relationship Id="rId7" Type="http://schemas.openxmlformats.org/officeDocument/2006/relationships/image" Target="../media/image47.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7.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2.sv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2C75C2B-9071-43A8-BD4B-6A85383BF96D}"/>
              </a:ext>
            </a:extLst>
          </p:cNvPr>
          <p:cNvSpPr txBox="1">
            <a:spLocks/>
          </p:cNvSpPr>
          <p:nvPr/>
        </p:nvSpPr>
        <p:spPr>
          <a:xfrm>
            <a:off x="3575880" y="915057"/>
            <a:ext cx="6427909" cy="3546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7200" dirty="0"/>
              <a:t>Lev Livet med Lavt Stofskifte</a:t>
            </a:r>
          </a:p>
        </p:txBody>
      </p:sp>
      <p:pic>
        <p:nvPicPr>
          <p:cNvPr id="5" name="Billede 4">
            <a:extLst>
              <a:ext uri="{FF2B5EF4-FFF2-40B4-BE49-F238E27FC236}">
                <a16:creationId xmlns:a16="http://schemas.microsoft.com/office/drawing/2014/main" id="{B166398F-F912-4A65-BDCA-64B6975468C2}"/>
              </a:ext>
            </a:extLst>
          </p:cNvPr>
          <p:cNvPicPr>
            <a:picLocks noChangeAspect="1"/>
          </p:cNvPicPr>
          <p:nvPr/>
        </p:nvPicPr>
        <p:blipFill rotWithShape="1">
          <a:blip r:embed="rId3"/>
          <a:srcRect l="671" t="19671" r="72570" b="32402"/>
          <a:stretch/>
        </p:blipFill>
        <p:spPr bwMode="auto">
          <a:xfrm>
            <a:off x="444465" y="263094"/>
            <a:ext cx="2574960" cy="2594200"/>
          </a:xfrm>
          <a:prstGeom prst="rect">
            <a:avLst/>
          </a:prstGeom>
          <a:effectLst/>
          <a:extLst>
            <a:ext uri="{53640926-AAD7-44D8-BBD7-CCE9431645EC}">
              <a14:shadowObscured xmlns:a14="http://schemas.microsoft.com/office/drawing/2010/main"/>
            </a:ext>
          </a:extLst>
        </p:spPr>
      </p:pic>
      <p:sp>
        <p:nvSpPr>
          <p:cNvPr id="6" name="Undertitel 2">
            <a:extLst>
              <a:ext uri="{FF2B5EF4-FFF2-40B4-BE49-F238E27FC236}">
                <a16:creationId xmlns:a16="http://schemas.microsoft.com/office/drawing/2014/main" id="{C36B39AE-1EA8-4EB5-8478-2EA9C8375160}"/>
              </a:ext>
            </a:extLst>
          </p:cNvPr>
          <p:cNvSpPr txBox="1">
            <a:spLocks/>
          </p:cNvSpPr>
          <p:nvPr/>
        </p:nvSpPr>
        <p:spPr>
          <a:xfrm>
            <a:off x="3596240" y="3783319"/>
            <a:ext cx="6964004" cy="9210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2000"/>
              <a:t>Undervisningsgang 6</a:t>
            </a:r>
            <a:endParaRPr lang="da-DK" sz="2000" dirty="0"/>
          </a:p>
          <a:p>
            <a:pPr marL="0" indent="0">
              <a:buNone/>
            </a:pPr>
            <a:r>
              <a:rPr lang="da-DK" sz="2000" dirty="0"/>
              <a:t>Vaneændringer</a:t>
            </a:r>
          </a:p>
        </p:txBody>
      </p:sp>
      <p:pic>
        <p:nvPicPr>
          <p:cNvPr id="7" name="Billede 6" descr="Et billede, der indeholder tekst&#10;&#10;Automatisk genereret beskrivelse">
            <a:extLst>
              <a:ext uri="{FF2B5EF4-FFF2-40B4-BE49-F238E27FC236}">
                <a16:creationId xmlns:a16="http://schemas.microsoft.com/office/drawing/2014/main" id="{F757D9F2-78DC-48E7-A102-E6F195BB9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1577" y="5783720"/>
            <a:ext cx="3285947" cy="928280"/>
          </a:xfrm>
          <a:prstGeom prst="rect">
            <a:avLst/>
          </a:prstGeom>
          <a:effectLst/>
        </p:spPr>
      </p:pic>
      <p:pic>
        <p:nvPicPr>
          <p:cNvPr id="8" name="Billede 7">
            <a:extLst>
              <a:ext uri="{FF2B5EF4-FFF2-40B4-BE49-F238E27FC236}">
                <a16:creationId xmlns:a16="http://schemas.microsoft.com/office/drawing/2014/main" id="{A4935FE0-51B3-4391-9BA4-42B87F4372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7524" y="5019426"/>
            <a:ext cx="1824476" cy="1829049"/>
          </a:xfrm>
          <a:prstGeom prst="rect">
            <a:avLst/>
          </a:prstGeom>
          <a:effectLst/>
        </p:spPr>
      </p:pic>
    </p:spTree>
    <p:extLst>
      <p:ext uri="{BB962C8B-B14F-4D97-AF65-F5344CB8AC3E}">
        <p14:creationId xmlns:p14="http://schemas.microsoft.com/office/powerpoint/2010/main" val="186852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AF430-D480-4D78-9034-26EC0F32F04F}"/>
              </a:ext>
            </a:extLst>
          </p:cNvPr>
          <p:cNvSpPr>
            <a:spLocks noGrp="1"/>
          </p:cNvSpPr>
          <p:nvPr>
            <p:ph type="title"/>
          </p:nvPr>
        </p:nvSpPr>
        <p:spPr>
          <a:xfrm>
            <a:off x="1937535" y="228038"/>
            <a:ext cx="10515600" cy="1325563"/>
          </a:xfrm>
        </p:spPr>
        <p:txBody>
          <a:bodyPr/>
          <a:lstStyle/>
          <a:p>
            <a:r>
              <a:rPr lang="da-DK" dirty="0"/>
              <a:t>Gør det nemt at spise sundt</a:t>
            </a:r>
          </a:p>
        </p:txBody>
      </p:sp>
      <p:sp>
        <p:nvSpPr>
          <p:cNvPr id="3" name="Pladsholder til indhold 2">
            <a:extLst>
              <a:ext uri="{FF2B5EF4-FFF2-40B4-BE49-F238E27FC236}">
                <a16:creationId xmlns:a16="http://schemas.microsoft.com/office/drawing/2014/main" id="{EA949AFA-6074-476B-8C48-D1B8C8611AB1}"/>
              </a:ext>
            </a:extLst>
          </p:cNvPr>
          <p:cNvSpPr>
            <a:spLocks noGrp="1"/>
          </p:cNvSpPr>
          <p:nvPr>
            <p:ph idx="1"/>
          </p:nvPr>
        </p:nvSpPr>
        <p:spPr>
          <a:xfrm>
            <a:off x="1243173" y="1832623"/>
            <a:ext cx="10665047" cy="3874493"/>
          </a:xfrm>
        </p:spPr>
        <p:txBody>
          <a:bodyPr>
            <a:normAutofit fontScale="92500"/>
          </a:bodyPr>
          <a:lstStyle/>
          <a:p>
            <a:r>
              <a:rPr lang="da-DK" dirty="0"/>
              <a:t>Lav madplan (og sæt tid af til at lave den)</a:t>
            </a:r>
          </a:p>
          <a:p>
            <a:r>
              <a:rPr lang="da-DK" dirty="0"/>
              <a:t>Forberedelse</a:t>
            </a:r>
          </a:p>
          <a:p>
            <a:r>
              <a:rPr lang="da-DK" dirty="0"/>
              <a:t>Hav altid grøntsager i fryseren</a:t>
            </a:r>
          </a:p>
          <a:p>
            <a:r>
              <a:rPr lang="da-DK" dirty="0"/>
              <a:t>Placér det du gerne vil spise mere af i øjenhøjde/synligt</a:t>
            </a:r>
          </a:p>
          <a:p>
            <a:r>
              <a:rPr lang="da-DK" dirty="0"/>
              <a:t>Undgå at købe store mængder af det du gerne vil spise mindre af</a:t>
            </a:r>
          </a:p>
          <a:p>
            <a:r>
              <a:rPr lang="da-DK" dirty="0"/>
              <a:t>Lav kun den mængde som du vil spise (eller pak rester væk med det samme)</a:t>
            </a:r>
          </a:p>
          <a:p>
            <a:r>
              <a:rPr lang="da-DK" dirty="0"/>
              <a:t>Brug gerne nemme løsninger som færdigsnittede salater, dåsefisk, frostgrøntsager og nøglehulsmærkede færdigretter</a:t>
            </a:r>
          </a:p>
        </p:txBody>
      </p:sp>
      <p:pic>
        <p:nvPicPr>
          <p:cNvPr id="4" name="Billede 3" descr="Et billede, der indeholder tekst&#10;&#10;Automatisk genereret beskrivelse">
            <a:extLst>
              <a:ext uri="{FF2B5EF4-FFF2-40B4-BE49-F238E27FC236}">
                <a16:creationId xmlns:a16="http://schemas.microsoft.com/office/drawing/2014/main" id="{F02AC527-C2CB-49A1-9EB9-F22AA5977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566" y="5981758"/>
            <a:ext cx="2912241" cy="822708"/>
          </a:xfrm>
          <a:prstGeom prst="rect">
            <a:avLst/>
          </a:prstGeom>
          <a:effectLst/>
        </p:spPr>
      </p:pic>
      <p:pic>
        <p:nvPicPr>
          <p:cNvPr id="6" name="Billede 5">
            <a:extLst>
              <a:ext uri="{FF2B5EF4-FFF2-40B4-BE49-F238E27FC236}">
                <a16:creationId xmlns:a16="http://schemas.microsoft.com/office/drawing/2014/main" id="{818E4E7E-5256-45D7-8375-214161DC5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7" name="Billede 6">
            <a:extLst>
              <a:ext uri="{FF2B5EF4-FFF2-40B4-BE49-F238E27FC236}">
                <a16:creationId xmlns:a16="http://schemas.microsoft.com/office/drawing/2014/main" id="{D09591DF-C263-49AB-8ACA-02EEC3A41500}"/>
              </a:ext>
            </a:extLst>
          </p:cNvPr>
          <p:cNvPicPr>
            <a:picLocks noChangeAspect="1"/>
          </p:cNvPicPr>
          <p:nvPr/>
        </p:nvPicPr>
        <p:blipFill rotWithShape="1">
          <a:blip r:embed="rId5"/>
          <a:srcRect l="671" t="19671" r="72570" b="32402"/>
          <a:stretch/>
        </p:blipFill>
        <p:spPr bwMode="auto">
          <a:xfrm>
            <a:off x="128426" y="23930"/>
            <a:ext cx="1720922" cy="1733781"/>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7069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AF430-D480-4D78-9034-26EC0F32F04F}"/>
              </a:ext>
            </a:extLst>
          </p:cNvPr>
          <p:cNvSpPr>
            <a:spLocks noGrp="1"/>
          </p:cNvSpPr>
          <p:nvPr>
            <p:ph type="title"/>
          </p:nvPr>
        </p:nvSpPr>
        <p:spPr>
          <a:xfrm>
            <a:off x="2009453" y="205735"/>
            <a:ext cx="10515600" cy="1325563"/>
          </a:xfrm>
        </p:spPr>
        <p:txBody>
          <a:bodyPr/>
          <a:lstStyle/>
          <a:p>
            <a:r>
              <a:rPr lang="da-DK" dirty="0"/>
              <a:t>Indkøb</a:t>
            </a:r>
          </a:p>
        </p:txBody>
      </p:sp>
      <p:pic>
        <p:nvPicPr>
          <p:cNvPr id="4" name="Billede 3" descr="Et billede, der indeholder tekst&#10;&#10;Automatisk genereret beskrivelse">
            <a:extLst>
              <a:ext uri="{FF2B5EF4-FFF2-40B4-BE49-F238E27FC236}">
                <a16:creationId xmlns:a16="http://schemas.microsoft.com/office/drawing/2014/main" id="{F02AC527-C2CB-49A1-9EB9-F22AA5977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566" y="5981758"/>
            <a:ext cx="2912241" cy="822708"/>
          </a:xfrm>
          <a:prstGeom prst="rect">
            <a:avLst/>
          </a:prstGeom>
          <a:effectLst/>
        </p:spPr>
      </p:pic>
      <p:pic>
        <p:nvPicPr>
          <p:cNvPr id="6" name="Billede 5">
            <a:extLst>
              <a:ext uri="{FF2B5EF4-FFF2-40B4-BE49-F238E27FC236}">
                <a16:creationId xmlns:a16="http://schemas.microsoft.com/office/drawing/2014/main" id="{818E4E7E-5256-45D7-8375-214161DC5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7" name="Billede 6">
            <a:extLst>
              <a:ext uri="{FF2B5EF4-FFF2-40B4-BE49-F238E27FC236}">
                <a16:creationId xmlns:a16="http://schemas.microsoft.com/office/drawing/2014/main" id="{D09591DF-C263-49AB-8ACA-02EEC3A41500}"/>
              </a:ext>
            </a:extLst>
          </p:cNvPr>
          <p:cNvPicPr>
            <a:picLocks noChangeAspect="1"/>
          </p:cNvPicPr>
          <p:nvPr/>
        </p:nvPicPr>
        <p:blipFill rotWithShape="1">
          <a:blip r:embed="rId5"/>
          <a:srcRect l="671" t="19671" r="72570" b="32402"/>
          <a:stretch/>
        </p:blipFill>
        <p:spPr bwMode="auto">
          <a:xfrm>
            <a:off x="128426" y="85574"/>
            <a:ext cx="1720922" cy="1733781"/>
          </a:xfrm>
          <a:prstGeom prst="rect">
            <a:avLst/>
          </a:prstGeom>
          <a:effectLst/>
          <a:extLst>
            <a:ext uri="{53640926-AAD7-44D8-BBD7-CCE9431645EC}">
              <a14:shadowObscured xmlns:a14="http://schemas.microsoft.com/office/drawing/2010/main"/>
            </a:ext>
          </a:extLst>
        </p:spPr>
      </p:pic>
      <p:pic>
        <p:nvPicPr>
          <p:cNvPr id="1026" name="Picture 2" descr="Fuldkornslogoet - Alt om kost">
            <a:extLst>
              <a:ext uri="{FF2B5EF4-FFF2-40B4-BE49-F238E27FC236}">
                <a16:creationId xmlns:a16="http://schemas.microsoft.com/office/drawing/2014/main" id="{EAD501E2-DC6F-48D4-8391-98D48E3B7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6811" y="2043729"/>
            <a:ext cx="2994917" cy="2994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øglehulsmærket – det officielle ernæringsmærke | Madens Verden">
            <a:extLst>
              <a:ext uri="{FF2B5EF4-FFF2-40B4-BE49-F238E27FC236}">
                <a16:creationId xmlns:a16="http://schemas.microsoft.com/office/drawing/2014/main" id="{A60C30F2-9E23-48B1-A688-B8530728A3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3789" y="2005262"/>
            <a:ext cx="2994917" cy="2994917"/>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84AE69AA-AF9B-4C60-BE41-66787B97A4B4}"/>
              </a:ext>
            </a:extLst>
          </p:cNvPr>
          <p:cNvSpPr txBox="1"/>
          <p:nvPr/>
        </p:nvSpPr>
        <p:spPr>
          <a:xfrm>
            <a:off x="8475418" y="2264927"/>
            <a:ext cx="3716582" cy="2677656"/>
          </a:xfrm>
          <a:prstGeom prst="rect">
            <a:avLst/>
          </a:prstGeom>
          <a:noFill/>
        </p:spPr>
        <p:txBody>
          <a:bodyPr wrap="square" rtlCol="0">
            <a:spAutoFit/>
          </a:bodyPr>
          <a:lstStyle/>
          <a:p>
            <a:r>
              <a:rPr lang="da-DK" sz="2800" dirty="0"/>
              <a:t>Nøglehulsmærket</a:t>
            </a:r>
          </a:p>
          <a:p>
            <a:pPr marL="342900" indent="-342900">
              <a:buFont typeface="Arial" panose="020B0604020202020204" pitchFamily="34" charset="0"/>
              <a:buChar char="•"/>
            </a:pPr>
            <a:r>
              <a:rPr lang="da-DK" sz="2800" dirty="0"/>
              <a:t>Mindre fedt</a:t>
            </a:r>
          </a:p>
          <a:p>
            <a:pPr marL="342900" indent="-342900">
              <a:buFont typeface="Arial" panose="020B0604020202020204" pitchFamily="34" charset="0"/>
              <a:buChar char="•"/>
            </a:pPr>
            <a:r>
              <a:rPr lang="da-DK" sz="2800" dirty="0"/>
              <a:t>Mindre salt</a:t>
            </a:r>
          </a:p>
          <a:p>
            <a:pPr marL="342900" indent="-342900">
              <a:buFont typeface="Arial" panose="020B0604020202020204" pitchFamily="34" charset="0"/>
              <a:buChar char="•"/>
            </a:pPr>
            <a:r>
              <a:rPr lang="da-DK" sz="2800" dirty="0"/>
              <a:t>Mindre sukker</a:t>
            </a:r>
          </a:p>
          <a:p>
            <a:pPr marL="342900" indent="-342900">
              <a:buFont typeface="Arial" panose="020B0604020202020204" pitchFamily="34" charset="0"/>
              <a:buChar char="•"/>
            </a:pPr>
            <a:r>
              <a:rPr lang="da-DK" sz="2800" dirty="0"/>
              <a:t>Flere kostfibre og fuldkorn</a:t>
            </a:r>
          </a:p>
        </p:txBody>
      </p:sp>
    </p:spTree>
    <p:extLst>
      <p:ext uri="{BB962C8B-B14F-4D97-AF65-F5344CB8AC3E}">
        <p14:creationId xmlns:p14="http://schemas.microsoft.com/office/powerpoint/2010/main" val="7848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5" y="279409"/>
            <a:ext cx="10515600" cy="1325563"/>
          </a:xfrm>
        </p:spPr>
        <p:txBody>
          <a:bodyPr/>
          <a:lstStyle/>
          <a:p>
            <a:r>
              <a:rPr lang="da-DK" dirty="0"/>
              <a:t>Måltidet</a:t>
            </a:r>
          </a:p>
        </p:txBody>
      </p:sp>
      <p:sp>
        <p:nvSpPr>
          <p:cNvPr id="3" name="Pladsholder til indhold 2">
            <a:extLst>
              <a:ext uri="{FF2B5EF4-FFF2-40B4-BE49-F238E27FC236}">
                <a16:creationId xmlns:a16="http://schemas.microsoft.com/office/drawing/2014/main" id="{E27B3AF5-24BF-43A3-88DE-E4725F56EBC6}"/>
              </a:ext>
            </a:extLst>
          </p:cNvPr>
          <p:cNvSpPr>
            <a:spLocks noGrp="1"/>
          </p:cNvSpPr>
          <p:nvPr>
            <p:ph idx="1"/>
          </p:nvPr>
        </p:nvSpPr>
        <p:spPr>
          <a:xfrm>
            <a:off x="1849348" y="1669850"/>
            <a:ext cx="9504451" cy="4753251"/>
          </a:xfrm>
        </p:spPr>
        <p:txBody>
          <a:bodyPr>
            <a:noAutofit/>
          </a:bodyPr>
          <a:lstStyle/>
          <a:p>
            <a:r>
              <a:rPr lang="da-DK" dirty="0"/>
              <a:t>Hold fokus på måltidet</a:t>
            </a:r>
          </a:p>
          <a:p>
            <a:r>
              <a:rPr lang="da-DK" dirty="0"/>
              <a:t>Undgå gryder og pander på bordet</a:t>
            </a:r>
          </a:p>
          <a:p>
            <a:r>
              <a:rPr lang="da-DK" dirty="0"/>
              <a:t>Mærk kroppens signaler</a:t>
            </a:r>
          </a:p>
          <a:p>
            <a:r>
              <a:rPr lang="da-DK" dirty="0"/>
              <a:t>Smag på maden</a:t>
            </a:r>
          </a:p>
          <a:p>
            <a:r>
              <a:rPr lang="da-DK" dirty="0"/>
              <a:t>Tallerkenstørrelse</a:t>
            </a:r>
          </a:p>
          <a:p>
            <a:r>
              <a:rPr lang="da-DK" dirty="0"/>
              <a:t>Læg bestikket</a:t>
            </a:r>
          </a:p>
          <a:p>
            <a:r>
              <a:rPr lang="da-DK" dirty="0"/>
              <a:t>Spis langsomt</a:t>
            </a:r>
          </a:p>
          <a:p>
            <a:r>
              <a:rPr lang="da-DK" dirty="0"/>
              <a:t>2. portion?</a:t>
            </a:r>
          </a:p>
          <a:p>
            <a:r>
              <a:rPr lang="da-DK" dirty="0"/>
              <a:t>Spiser du op?</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470" y="6007453"/>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5654" y="5609305"/>
            <a:ext cx="1236072" cy="1239170"/>
          </a:xfrm>
          <a:prstGeom prst="rect">
            <a:avLst/>
          </a:prstGeom>
          <a:effectLst/>
        </p:spPr>
      </p:pic>
      <p:pic>
        <p:nvPicPr>
          <p:cNvPr id="8" name="Billede 7">
            <a:extLst>
              <a:ext uri="{FF2B5EF4-FFF2-40B4-BE49-F238E27FC236}">
                <a16:creationId xmlns:a16="http://schemas.microsoft.com/office/drawing/2014/main" id="{43FEC6B9-1986-48AD-8B01-607979863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7187" y="626358"/>
            <a:ext cx="3108251" cy="1957227"/>
          </a:xfrm>
          <a:prstGeom prst="rect">
            <a:avLst/>
          </a:prstGeom>
        </p:spPr>
      </p:pic>
    </p:spTree>
    <p:extLst>
      <p:ext uri="{BB962C8B-B14F-4D97-AF65-F5344CB8AC3E}">
        <p14:creationId xmlns:p14="http://schemas.microsoft.com/office/powerpoint/2010/main" val="239805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466191" y="262958"/>
            <a:ext cx="7242888"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23930"/>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532" y="6242033"/>
            <a:ext cx="2107677" cy="595419"/>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5920" y="5880721"/>
            <a:ext cx="996079" cy="998576"/>
          </a:xfrm>
          <a:prstGeom prst="rect">
            <a:avLst/>
          </a:prstGeom>
          <a:effectLst/>
        </p:spPr>
      </p:pic>
      <p:pic>
        <p:nvPicPr>
          <p:cNvPr id="8" name="Grafik 7" descr="Yoga kontur">
            <a:extLst>
              <a:ext uri="{FF2B5EF4-FFF2-40B4-BE49-F238E27FC236}">
                <a16:creationId xmlns:a16="http://schemas.microsoft.com/office/drawing/2014/main" id="{B145C036-164F-4FC4-B8A7-1E26DEF02F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5137" y="2498558"/>
            <a:ext cx="2181726" cy="2181726"/>
          </a:xfrm>
          <a:prstGeom prst="rect">
            <a:avLst/>
          </a:prstGeom>
        </p:spPr>
      </p:pic>
    </p:spTree>
    <p:extLst>
      <p:ext uri="{BB962C8B-B14F-4D97-AF65-F5344CB8AC3E}">
        <p14:creationId xmlns:p14="http://schemas.microsoft.com/office/powerpoint/2010/main" val="1269496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14353" y="279409"/>
            <a:ext cx="10515600" cy="1325563"/>
          </a:xfrm>
        </p:spPr>
        <p:txBody>
          <a:bodyPr/>
          <a:lstStyle/>
          <a:p>
            <a:r>
              <a:rPr lang="da-DK" dirty="0"/>
              <a:t>At ændre aktivitetsvaner</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470" y="6007453"/>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5654" y="5609305"/>
            <a:ext cx="1236072" cy="1239170"/>
          </a:xfrm>
          <a:prstGeom prst="rect">
            <a:avLst/>
          </a:prstGeom>
          <a:effectLst/>
        </p:spPr>
      </p:pic>
      <p:pic>
        <p:nvPicPr>
          <p:cNvPr id="8" name="Grafik 7" descr="Dans kontur">
            <a:extLst>
              <a:ext uri="{FF2B5EF4-FFF2-40B4-BE49-F238E27FC236}">
                <a16:creationId xmlns:a16="http://schemas.microsoft.com/office/drawing/2014/main" id="{63F30A3A-FAED-419C-8C88-9A9BA3B3473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9217" y="2371157"/>
            <a:ext cx="914400" cy="914400"/>
          </a:xfrm>
          <a:prstGeom prst="rect">
            <a:avLst/>
          </a:prstGeom>
        </p:spPr>
      </p:pic>
      <p:pic>
        <p:nvPicPr>
          <p:cNvPr id="10" name="Grafik 9" descr="Trillebør kontur">
            <a:extLst>
              <a:ext uri="{FF2B5EF4-FFF2-40B4-BE49-F238E27FC236}">
                <a16:creationId xmlns:a16="http://schemas.microsoft.com/office/drawing/2014/main" id="{DDC3C4B2-6A39-4F77-A5E6-655C7CE35E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4591" y="4493400"/>
            <a:ext cx="914400" cy="914400"/>
          </a:xfrm>
          <a:prstGeom prst="rect">
            <a:avLst/>
          </a:prstGeom>
        </p:spPr>
      </p:pic>
      <p:pic>
        <p:nvPicPr>
          <p:cNvPr id="12" name="Grafik 11" descr="Vandre kontur">
            <a:extLst>
              <a:ext uri="{FF2B5EF4-FFF2-40B4-BE49-F238E27FC236}">
                <a16:creationId xmlns:a16="http://schemas.microsoft.com/office/drawing/2014/main" id="{CBD95C21-A2C1-49E9-9E9F-3E2034D0C9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26311" y="3254658"/>
            <a:ext cx="914400" cy="914400"/>
          </a:xfrm>
          <a:prstGeom prst="rect">
            <a:avLst/>
          </a:prstGeom>
        </p:spPr>
      </p:pic>
      <p:pic>
        <p:nvPicPr>
          <p:cNvPr id="14" name="Grafik 13" descr="Gymnast: Gulvrutine kontur">
            <a:extLst>
              <a:ext uri="{FF2B5EF4-FFF2-40B4-BE49-F238E27FC236}">
                <a16:creationId xmlns:a16="http://schemas.microsoft.com/office/drawing/2014/main" id="{464ABC1E-8A51-4272-B0BF-056848751F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044255" y="2203677"/>
            <a:ext cx="914400" cy="914400"/>
          </a:xfrm>
          <a:prstGeom prst="rect">
            <a:avLst/>
          </a:prstGeom>
        </p:spPr>
      </p:pic>
      <p:pic>
        <p:nvPicPr>
          <p:cNvPr id="16" name="Grafik 15" descr="Vandpolo kontur">
            <a:extLst>
              <a:ext uri="{FF2B5EF4-FFF2-40B4-BE49-F238E27FC236}">
                <a16:creationId xmlns:a16="http://schemas.microsoft.com/office/drawing/2014/main" id="{7B280B64-7B75-41D0-8879-5792F0A13F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363790" y="1672390"/>
            <a:ext cx="914400" cy="914400"/>
          </a:xfrm>
          <a:prstGeom prst="rect">
            <a:avLst/>
          </a:prstGeom>
        </p:spPr>
      </p:pic>
      <p:pic>
        <p:nvPicPr>
          <p:cNvPr id="18" name="Grafik 17" descr="Fodbold kontur">
            <a:extLst>
              <a:ext uri="{FF2B5EF4-FFF2-40B4-BE49-F238E27FC236}">
                <a16:creationId xmlns:a16="http://schemas.microsoft.com/office/drawing/2014/main" id="{524C9864-AFBA-4D99-B294-5FA54BBCBBF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79203" y="1960584"/>
            <a:ext cx="914400" cy="914400"/>
          </a:xfrm>
          <a:prstGeom prst="rect">
            <a:avLst/>
          </a:prstGeom>
        </p:spPr>
      </p:pic>
      <p:pic>
        <p:nvPicPr>
          <p:cNvPr id="20" name="Grafik 19" descr="Moppe og spand kontur">
            <a:extLst>
              <a:ext uri="{FF2B5EF4-FFF2-40B4-BE49-F238E27FC236}">
                <a16:creationId xmlns:a16="http://schemas.microsoft.com/office/drawing/2014/main" id="{27A4359B-DAAD-4B1B-A0AA-A7789B2A7D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849348" y="4944189"/>
            <a:ext cx="914400" cy="914400"/>
          </a:xfrm>
          <a:prstGeom prst="rect">
            <a:avLst/>
          </a:prstGeom>
        </p:spPr>
      </p:pic>
      <p:pic>
        <p:nvPicPr>
          <p:cNvPr id="22" name="Grafik 21" descr="Spand og skovl kontur">
            <a:extLst>
              <a:ext uri="{FF2B5EF4-FFF2-40B4-BE49-F238E27FC236}">
                <a16:creationId xmlns:a16="http://schemas.microsoft.com/office/drawing/2014/main" id="{D8A3B72E-1356-4B4C-91AE-13EB176AF27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06590" y="4728410"/>
            <a:ext cx="914400" cy="914400"/>
          </a:xfrm>
          <a:prstGeom prst="rect">
            <a:avLst/>
          </a:prstGeom>
        </p:spPr>
      </p:pic>
      <p:pic>
        <p:nvPicPr>
          <p:cNvPr id="24" name="Grafik 23" descr="Cykler kontur">
            <a:extLst>
              <a:ext uri="{FF2B5EF4-FFF2-40B4-BE49-F238E27FC236}">
                <a16:creationId xmlns:a16="http://schemas.microsoft.com/office/drawing/2014/main" id="{A42B0866-7E35-4D34-B67B-64D67F6D3B5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692089" y="3220203"/>
            <a:ext cx="914400" cy="914400"/>
          </a:xfrm>
          <a:prstGeom prst="rect">
            <a:avLst/>
          </a:prstGeom>
        </p:spPr>
      </p:pic>
      <p:pic>
        <p:nvPicPr>
          <p:cNvPr id="26" name="Grafik 25" descr="Mand med barnevogn kontur">
            <a:extLst>
              <a:ext uri="{FF2B5EF4-FFF2-40B4-BE49-F238E27FC236}">
                <a16:creationId xmlns:a16="http://schemas.microsoft.com/office/drawing/2014/main" id="{D80C6889-DF2D-472A-8FAC-EE704B8E5954}"/>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348822" y="5314490"/>
            <a:ext cx="914400" cy="914400"/>
          </a:xfrm>
          <a:prstGeom prst="rect">
            <a:avLst/>
          </a:prstGeom>
        </p:spPr>
      </p:pic>
      <p:pic>
        <p:nvPicPr>
          <p:cNvPr id="28" name="Grafik 27" descr="Mand med barn kontur">
            <a:extLst>
              <a:ext uri="{FF2B5EF4-FFF2-40B4-BE49-F238E27FC236}">
                <a16:creationId xmlns:a16="http://schemas.microsoft.com/office/drawing/2014/main" id="{04A6D1D3-6C83-479F-8771-E67CA0B7596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5464828" y="3765884"/>
            <a:ext cx="914400" cy="914400"/>
          </a:xfrm>
          <a:prstGeom prst="rect">
            <a:avLst/>
          </a:prstGeom>
        </p:spPr>
      </p:pic>
      <p:pic>
        <p:nvPicPr>
          <p:cNvPr id="30" name="Grafik 29" descr="Hundehvalp 2 kontur">
            <a:extLst>
              <a:ext uri="{FF2B5EF4-FFF2-40B4-BE49-F238E27FC236}">
                <a16:creationId xmlns:a16="http://schemas.microsoft.com/office/drawing/2014/main" id="{1F81587F-2B40-466E-9733-88EFEB7D1B51}"/>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3579203" y="4036200"/>
            <a:ext cx="914400" cy="914400"/>
          </a:xfrm>
          <a:prstGeom prst="rect">
            <a:avLst/>
          </a:prstGeom>
        </p:spPr>
      </p:pic>
      <p:pic>
        <p:nvPicPr>
          <p:cNvPr id="32" name="Grafik 31" descr="Legeplads kontur">
            <a:extLst>
              <a:ext uri="{FF2B5EF4-FFF2-40B4-BE49-F238E27FC236}">
                <a16:creationId xmlns:a16="http://schemas.microsoft.com/office/drawing/2014/main" id="{9C2D0213-78E3-4065-9BCE-A744F7C5062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675870" y="3682317"/>
            <a:ext cx="914400" cy="914400"/>
          </a:xfrm>
          <a:prstGeom prst="rect">
            <a:avLst/>
          </a:prstGeom>
        </p:spPr>
      </p:pic>
      <p:pic>
        <p:nvPicPr>
          <p:cNvPr id="34" name="Grafik 33" descr="Vippe kontur">
            <a:extLst>
              <a:ext uri="{FF2B5EF4-FFF2-40B4-BE49-F238E27FC236}">
                <a16:creationId xmlns:a16="http://schemas.microsoft.com/office/drawing/2014/main" id="{F851EC7A-08CF-4401-A527-4F6BD62C9B27}"/>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460799" y="2457329"/>
            <a:ext cx="914400" cy="914400"/>
          </a:xfrm>
          <a:prstGeom prst="rect">
            <a:avLst/>
          </a:prstGeom>
        </p:spPr>
      </p:pic>
    </p:spTree>
    <p:extLst>
      <p:ext uri="{BB962C8B-B14F-4D97-AF65-F5344CB8AC3E}">
        <p14:creationId xmlns:p14="http://schemas.microsoft.com/office/powerpoint/2010/main" val="1932022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018" y="5966358"/>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5" name="Grafik 4" descr="Tanke kontur">
            <a:extLst>
              <a:ext uri="{FF2B5EF4-FFF2-40B4-BE49-F238E27FC236}">
                <a16:creationId xmlns:a16="http://schemas.microsoft.com/office/drawing/2014/main" id="{8E088E08-7B87-4626-9CC4-8FC702465A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79903" y="1804475"/>
            <a:ext cx="4066563" cy="4066563"/>
          </a:xfrm>
          <a:prstGeom prst="rect">
            <a:avLst/>
          </a:prstGeom>
        </p:spPr>
      </p:pic>
      <p:sp>
        <p:nvSpPr>
          <p:cNvPr id="8" name="Tekstfelt 7">
            <a:extLst>
              <a:ext uri="{FF2B5EF4-FFF2-40B4-BE49-F238E27FC236}">
                <a16:creationId xmlns:a16="http://schemas.microsoft.com/office/drawing/2014/main" id="{30D19B37-6B2F-4862-B87B-E2C38F04F026}"/>
              </a:ext>
            </a:extLst>
          </p:cNvPr>
          <p:cNvSpPr txBox="1"/>
          <p:nvPr/>
        </p:nvSpPr>
        <p:spPr>
          <a:xfrm>
            <a:off x="2853730" y="2671364"/>
            <a:ext cx="2091644" cy="646331"/>
          </a:xfrm>
          <a:prstGeom prst="rect">
            <a:avLst/>
          </a:prstGeom>
          <a:noFill/>
        </p:spPr>
        <p:txBody>
          <a:bodyPr wrap="square" rtlCol="0">
            <a:spAutoFit/>
          </a:bodyPr>
          <a:lstStyle/>
          <a:p>
            <a:r>
              <a:rPr lang="da-DK" dirty="0"/>
              <a:t>Hvad er det </a:t>
            </a:r>
            <a:r>
              <a:rPr lang="da-DK" i="1" dirty="0"/>
              <a:t>mindste</a:t>
            </a:r>
            <a:r>
              <a:rPr lang="da-DK" dirty="0"/>
              <a:t> jeg kan gøre?</a:t>
            </a:r>
          </a:p>
        </p:txBody>
      </p:sp>
      <p:pic>
        <p:nvPicPr>
          <p:cNvPr id="12" name="Billede 11">
            <a:extLst>
              <a:ext uri="{FF2B5EF4-FFF2-40B4-BE49-F238E27FC236}">
                <a16:creationId xmlns:a16="http://schemas.microsoft.com/office/drawing/2014/main" id="{115F9317-3EAD-4730-8F9F-CFA6F479C38C}"/>
              </a:ext>
            </a:extLst>
          </p:cNvPr>
          <p:cNvPicPr>
            <a:picLocks noChangeAspect="1"/>
          </p:cNvPicPr>
          <p:nvPr/>
        </p:nvPicPr>
        <p:blipFill>
          <a:blip r:embed="rId8"/>
          <a:stretch>
            <a:fillRect/>
          </a:stretch>
        </p:blipFill>
        <p:spPr>
          <a:xfrm>
            <a:off x="6100787" y="530087"/>
            <a:ext cx="5657850" cy="4343400"/>
          </a:xfrm>
          <a:prstGeom prst="rect">
            <a:avLst/>
          </a:prstGeom>
        </p:spPr>
      </p:pic>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466190" y="262958"/>
            <a:ext cx="7230071" cy="1325563"/>
          </a:xfrm>
        </p:spPr>
        <p:txBody>
          <a:bodyPr>
            <a:normAutofit/>
          </a:bodyPr>
          <a:lstStyle/>
          <a:p>
            <a:r>
              <a:rPr lang="da-DK" dirty="0"/>
              <a:t>At ændre aktivitetsvaner</a:t>
            </a:r>
          </a:p>
        </p:txBody>
      </p:sp>
    </p:spTree>
    <p:extLst>
      <p:ext uri="{BB962C8B-B14F-4D97-AF65-F5344CB8AC3E}">
        <p14:creationId xmlns:p14="http://schemas.microsoft.com/office/powerpoint/2010/main" val="2187645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5" y="279409"/>
            <a:ext cx="8224103" cy="1325563"/>
          </a:xfrm>
        </p:spPr>
        <p:txBody>
          <a:bodyPr/>
          <a:lstStyle/>
          <a:p>
            <a:r>
              <a:rPr lang="da-DK" dirty="0"/>
              <a:t>At ændre tankemønstre/mindset</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470" y="6007453"/>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5654" y="5609305"/>
            <a:ext cx="1236072" cy="1239170"/>
          </a:xfrm>
          <a:prstGeom prst="rect">
            <a:avLst/>
          </a:prstGeom>
          <a:effectLst/>
        </p:spPr>
      </p:pic>
      <p:pic>
        <p:nvPicPr>
          <p:cNvPr id="9" name="Grafik 8" descr="Tanke kontur">
            <a:extLst>
              <a:ext uri="{FF2B5EF4-FFF2-40B4-BE49-F238E27FC236}">
                <a16:creationId xmlns:a16="http://schemas.microsoft.com/office/drawing/2014/main" id="{8AADA334-70C9-4F7D-969E-B7DD33894D0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6328" y="2380166"/>
            <a:ext cx="2478485" cy="2478485"/>
          </a:xfrm>
          <a:prstGeom prst="rect">
            <a:avLst/>
          </a:prstGeom>
        </p:spPr>
      </p:pic>
      <p:grpSp>
        <p:nvGrpSpPr>
          <p:cNvPr id="3" name="Gruppe 2">
            <a:extLst>
              <a:ext uri="{FF2B5EF4-FFF2-40B4-BE49-F238E27FC236}">
                <a16:creationId xmlns:a16="http://schemas.microsoft.com/office/drawing/2014/main" id="{DCEBA1A1-B725-64AC-EC25-CFF1C80286B2}"/>
              </a:ext>
            </a:extLst>
          </p:cNvPr>
          <p:cNvGrpSpPr/>
          <p:nvPr/>
        </p:nvGrpSpPr>
        <p:grpSpPr>
          <a:xfrm>
            <a:off x="5251273" y="2189757"/>
            <a:ext cx="4527069" cy="3270768"/>
            <a:chOff x="5251273" y="2189757"/>
            <a:chExt cx="4527069" cy="3270768"/>
          </a:xfrm>
        </p:grpSpPr>
        <p:cxnSp>
          <p:nvCxnSpPr>
            <p:cNvPr id="19" name="Lige pilforbindelse 18">
              <a:extLst>
                <a:ext uri="{FF2B5EF4-FFF2-40B4-BE49-F238E27FC236}">
                  <a16:creationId xmlns:a16="http://schemas.microsoft.com/office/drawing/2014/main" id="{32335725-58DD-0FC8-57D1-36FE9E5457F4}"/>
                </a:ext>
              </a:extLst>
            </p:cNvPr>
            <p:cNvCxnSpPr/>
            <p:nvPr/>
          </p:nvCxnSpPr>
          <p:spPr>
            <a:xfrm>
              <a:off x="7532181" y="2716471"/>
              <a:ext cx="0" cy="217812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a:extLst>
                <a:ext uri="{FF2B5EF4-FFF2-40B4-BE49-F238E27FC236}">
                  <a16:creationId xmlns:a16="http://schemas.microsoft.com/office/drawing/2014/main" id="{D77C88D2-21DE-005C-FEEF-2E22D85E2809}"/>
                </a:ext>
              </a:extLst>
            </p:cNvPr>
            <p:cNvCxnSpPr>
              <a:cxnSpLocks/>
            </p:cNvCxnSpPr>
            <p:nvPr/>
          </p:nvCxnSpPr>
          <p:spPr>
            <a:xfrm flipH="1">
              <a:off x="6442753" y="3762723"/>
              <a:ext cx="21353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kstfelt 20">
              <a:extLst>
                <a:ext uri="{FF2B5EF4-FFF2-40B4-BE49-F238E27FC236}">
                  <a16:creationId xmlns:a16="http://schemas.microsoft.com/office/drawing/2014/main" id="{AD762CC6-33E0-F8F4-FA93-3603B087649F}"/>
                </a:ext>
              </a:extLst>
            </p:cNvPr>
            <p:cNvSpPr txBox="1"/>
            <p:nvPr/>
          </p:nvSpPr>
          <p:spPr>
            <a:xfrm>
              <a:off x="7031710" y="2189757"/>
              <a:ext cx="1079206" cy="492443"/>
            </a:xfrm>
            <a:prstGeom prst="rect">
              <a:avLst/>
            </a:prstGeom>
            <a:noFill/>
          </p:spPr>
          <p:txBody>
            <a:bodyPr wrap="none" rtlCol="0">
              <a:spAutoFit/>
            </a:bodyPr>
            <a:lstStyle/>
            <a:p>
              <a:r>
                <a:rPr lang="da-DK" sz="2600" dirty="0"/>
                <a:t>Tanker</a:t>
              </a:r>
            </a:p>
          </p:txBody>
        </p:sp>
        <p:sp>
          <p:nvSpPr>
            <p:cNvPr id="22" name="Tekstfelt 21">
              <a:extLst>
                <a:ext uri="{FF2B5EF4-FFF2-40B4-BE49-F238E27FC236}">
                  <a16:creationId xmlns:a16="http://schemas.microsoft.com/office/drawing/2014/main" id="{B1EFAE90-2647-833E-F634-D99191D4D71D}"/>
                </a:ext>
              </a:extLst>
            </p:cNvPr>
            <p:cNvSpPr txBox="1"/>
            <p:nvPr/>
          </p:nvSpPr>
          <p:spPr>
            <a:xfrm>
              <a:off x="8654060" y="3501282"/>
              <a:ext cx="1124282" cy="492443"/>
            </a:xfrm>
            <a:prstGeom prst="rect">
              <a:avLst/>
            </a:prstGeom>
            <a:noFill/>
          </p:spPr>
          <p:txBody>
            <a:bodyPr wrap="none" rtlCol="0">
              <a:spAutoFit/>
            </a:bodyPr>
            <a:lstStyle/>
            <a:p>
              <a:r>
                <a:rPr lang="da-DK" sz="2600" dirty="0"/>
                <a:t>Følelse</a:t>
              </a:r>
            </a:p>
          </p:txBody>
        </p:sp>
        <p:sp>
          <p:nvSpPr>
            <p:cNvPr id="23" name="Tekstfelt 22">
              <a:extLst>
                <a:ext uri="{FF2B5EF4-FFF2-40B4-BE49-F238E27FC236}">
                  <a16:creationId xmlns:a16="http://schemas.microsoft.com/office/drawing/2014/main" id="{70BFE2B8-DD5B-C7C0-D6B0-602A8C8722D7}"/>
                </a:ext>
              </a:extLst>
            </p:cNvPr>
            <p:cNvSpPr txBox="1"/>
            <p:nvPr/>
          </p:nvSpPr>
          <p:spPr>
            <a:xfrm>
              <a:off x="5251273" y="3479591"/>
              <a:ext cx="1191480" cy="492443"/>
            </a:xfrm>
            <a:prstGeom prst="rect">
              <a:avLst/>
            </a:prstGeom>
            <a:noFill/>
          </p:spPr>
          <p:txBody>
            <a:bodyPr wrap="none" rtlCol="0">
              <a:spAutoFit/>
            </a:bodyPr>
            <a:lstStyle/>
            <a:p>
              <a:r>
                <a:rPr lang="da-DK" sz="2600" dirty="0"/>
                <a:t>Adfærd</a:t>
              </a:r>
            </a:p>
          </p:txBody>
        </p:sp>
        <p:sp>
          <p:nvSpPr>
            <p:cNvPr id="24" name="Tekstfelt 23">
              <a:extLst>
                <a:ext uri="{FF2B5EF4-FFF2-40B4-BE49-F238E27FC236}">
                  <a16:creationId xmlns:a16="http://schemas.microsoft.com/office/drawing/2014/main" id="{D8E7BDE3-8275-EC3D-C4DD-5201FACC5AA9}"/>
                </a:ext>
              </a:extLst>
            </p:cNvPr>
            <p:cNvSpPr txBox="1"/>
            <p:nvPr/>
          </p:nvSpPr>
          <p:spPr>
            <a:xfrm>
              <a:off x="7163669" y="4968082"/>
              <a:ext cx="815288" cy="492443"/>
            </a:xfrm>
            <a:prstGeom prst="rect">
              <a:avLst/>
            </a:prstGeom>
            <a:noFill/>
          </p:spPr>
          <p:txBody>
            <a:bodyPr wrap="none" rtlCol="0">
              <a:spAutoFit/>
            </a:bodyPr>
            <a:lstStyle/>
            <a:p>
              <a:r>
                <a:rPr lang="da-DK" sz="2600" dirty="0"/>
                <a:t>Krop</a:t>
              </a:r>
            </a:p>
          </p:txBody>
        </p:sp>
        <p:cxnSp>
          <p:nvCxnSpPr>
            <p:cNvPr id="25" name="Lige pilforbindelse 24">
              <a:extLst>
                <a:ext uri="{FF2B5EF4-FFF2-40B4-BE49-F238E27FC236}">
                  <a16:creationId xmlns:a16="http://schemas.microsoft.com/office/drawing/2014/main" id="{E958FAD1-C3E6-6814-2FD9-42AECCF87F5D}"/>
                </a:ext>
              </a:extLst>
            </p:cNvPr>
            <p:cNvCxnSpPr>
              <a:cxnSpLocks/>
            </p:cNvCxnSpPr>
            <p:nvPr/>
          </p:nvCxnSpPr>
          <p:spPr>
            <a:xfrm flipH="1">
              <a:off x="6325348" y="2733286"/>
              <a:ext cx="730322" cy="6952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147B3139-845B-4C84-44F3-FCE629F1B306}"/>
                </a:ext>
              </a:extLst>
            </p:cNvPr>
            <p:cNvCxnSpPr>
              <a:cxnSpLocks/>
            </p:cNvCxnSpPr>
            <p:nvPr/>
          </p:nvCxnSpPr>
          <p:spPr>
            <a:xfrm flipH="1">
              <a:off x="7998642" y="4165233"/>
              <a:ext cx="730322" cy="6952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C8412A86-33C7-0896-974A-D48A0A200524}"/>
                </a:ext>
              </a:extLst>
            </p:cNvPr>
            <p:cNvCxnSpPr>
              <a:cxnSpLocks/>
            </p:cNvCxnSpPr>
            <p:nvPr/>
          </p:nvCxnSpPr>
          <p:spPr>
            <a:xfrm flipH="1" flipV="1">
              <a:off x="8123326" y="2723062"/>
              <a:ext cx="591631" cy="705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Lige pilforbindelse 27">
              <a:extLst>
                <a:ext uri="{FF2B5EF4-FFF2-40B4-BE49-F238E27FC236}">
                  <a16:creationId xmlns:a16="http://schemas.microsoft.com/office/drawing/2014/main" id="{D441DB4C-293F-3D2F-62AE-490778038842}"/>
                </a:ext>
              </a:extLst>
            </p:cNvPr>
            <p:cNvCxnSpPr>
              <a:cxnSpLocks/>
            </p:cNvCxnSpPr>
            <p:nvPr/>
          </p:nvCxnSpPr>
          <p:spPr>
            <a:xfrm flipH="1" flipV="1">
              <a:off x="6450238" y="4130808"/>
              <a:ext cx="591631" cy="705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273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4" y="638397"/>
            <a:ext cx="8224103" cy="1325563"/>
          </a:xfrm>
        </p:spPr>
        <p:txBody>
          <a:bodyPr/>
          <a:lstStyle/>
          <a:p>
            <a:br>
              <a:rPr lang="da-DK" dirty="0"/>
            </a:br>
            <a:r>
              <a:rPr lang="da-DK" dirty="0"/>
              <a:t>Øvelse</a:t>
            </a:r>
          </a:p>
        </p:txBody>
      </p:sp>
      <p:sp>
        <p:nvSpPr>
          <p:cNvPr id="3" name="Pladsholder til indhold 2">
            <a:extLst>
              <a:ext uri="{FF2B5EF4-FFF2-40B4-BE49-F238E27FC236}">
                <a16:creationId xmlns:a16="http://schemas.microsoft.com/office/drawing/2014/main" id="{E27B3AF5-24BF-43A3-88DE-E4725F56EBC6}"/>
              </a:ext>
            </a:extLst>
          </p:cNvPr>
          <p:cNvSpPr>
            <a:spLocks noGrp="1"/>
          </p:cNvSpPr>
          <p:nvPr>
            <p:ph idx="1"/>
          </p:nvPr>
        </p:nvSpPr>
        <p:spPr>
          <a:xfrm>
            <a:off x="764827" y="2118839"/>
            <a:ext cx="9504451" cy="4351338"/>
          </a:xfrm>
        </p:spPr>
        <p:txBody>
          <a:bodyPr/>
          <a:lstStyle/>
          <a:p>
            <a:pPr marL="0" indent="0">
              <a:buNone/>
            </a:pPr>
            <a:r>
              <a:rPr lang="da-DK" dirty="0"/>
              <a:t>Er der noget du vil ændre?</a:t>
            </a:r>
          </a:p>
          <a:p>
            <a:pPr marL="0" indent="0">
              <a:buNone/>
            </a:pPr>
            <a:r>
              <a:rPr lang="da-DK" dirty="0"/>
              <a:t>Hvad? Og hvordan?</a:t>
            </a:r>
          </a:p>
          <a:p>
            <a:pPr marL="0" indent="0">
              <a:buNone/>
            </a:pPr>
            <a:endParaRPr lang="da-DK" dirty="0"/>
          </a:p>
          <a:p>
            <a:pPr marL="0" indent="0">
              <a:buNone/>
            </a:pPr>
            <a:endParaRPr lang="da-DK" dirty="0"/>
          </a:p>
          <a:p>
            <a:pPr marL="0" indent="0">
              <a:buNone/>
            </a:pPr>
            <a:endParaRPr lang="da-DK" dirty="0"/>
          </a:p>
          <a:p>
            <a:pPr marL="0" indent="0">
              <a:buNone/>
            </a:pPr>
            <a:r>
              <a:rPr lang="da-DK" dirty="0"/>
              <a:t>Du kan ikke fejle – du kan kun blive klogere </a:t>
            </a:r>
            <a:r>
              <a:rPr lang="da-DK" dirty="0">
                <a:sym typeface="Wingdings" panose="05000000000000000000" pitchFamily="2" charset="2"/>
              </a:rPr>
              <a:t> </a:t>
            </a:r>
            <a:endParaRPr lang="da-DK" dirty="0"/>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8470" y="6007453"/>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5654" y="5609305"/>
            <a:ext cx="1236072" cy="1239170"/>
          </a:xfrm>
          <a:prstGeom prst="rect">
            <a:avLst/>
          </a:prstGeom>
          <a:effectLst/>
        </p:spPr>
      </p:pic>
    </p:spTree>
    <p:extLst>
      <p:ext uri="{BB962C8B-B14F-4D97-AF65-F5344CB8AC3E}">
        <p14:creationId xmlns:p14="http://schemas.microsoft.com/office/powerpoint/2010/main" val="9760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5" y="371273"/>
            <a:ext cx="10515600" cy="1325563"/>
          </a:xfrm>
        </p:spPr>
        <p:txBody>
          <a:bodyPr/>
          <a:lstStyle/>
          <a:p>
            <a:r>
              <a:rPr lang="da-DK" dirty="0"/>
              <a:t>Dagens program</a:t>
            </a:r>
          </a:p>
        </p:txBody>
      </p:sp>
      <p:sp>
        <p:nvSpPr>
          <p:cNvPr id="3" name="Pladsholder til indhold 2">
            <a:extLst>
              <a:ext uri="{FF2B5EF4-FFF2-40B4-BE49-F238E27FC236}">
                <a16:creationId xmlns:a16="http://schemas.microsoft.com/office/drawing/2014/main" id="{E27B3AF5-24BF-43A3-88DE-E4725F56EBC6}"/>
              </a:ext>
            </a:extLst>
          </p:cNvPr>
          <p:cNvSpPr>
            <a:spLocks noGrp="1"/>
          </p:cNvSpPr>
          <p:nvPr>
            <p:ph idx="1"/>
          </p:nvPr>
        </p:nvSpPr>
        <p:spPr>
          <a:xfrm>
            <a:off x="764827" y="2118839"/>
            <a:ext cx="9504451" cy="4351338"/>
          </a:xfrm>
        </p:spPr>
        <p:txBody>
          <a:bodyPr/>
          <a:lstStyle/>
          <a:p>
            <a:r>
              <a:rPr lang="da-DK" dirty="0"/>
              <a:t>Opfølgning på sidste gang</a:t>
            </a:r>
          </a:p>
          <a:p>
            <a:r>
              <a:rPr lang="da-DK" dirty="0"/>
              <a:t>Hvordan ændrer man en vane?</a:t>
            </a:r>
          </a:p>
          <a:p>
            <a:r>
              <a:rPr lang="da-DK" dirty="0"/>
              <a:t>Øvelse: Vil du ændre en vane? </a:t>
            </a:r>
          </a:p>
          <a:p>
            <a:endParaRPr lang="da-DK" dirty="0"/>
          </a:p>
          <a:p>
            <a:endParaRPr lang="da-DK" dirty="0"/>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018" y="5966358"/>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spTree>
    <p:extLst>
      <p:ext uri="{BB962C8B-B14F-4D97-AF65-F5344CB8AC3E}">
        <p14:creationId xmlns:p14="http://schemas.microsoft.com/office/powerpoint/2010/main" val="1053093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5" y="371273"/>
            <a:ext cx="10515600" cy="1325563"/>
          </a:xfrm>
        </p:spPr>
        <p:txBody>
          <a:bodyPr/>
          <a:lstStyle/>
          <a:p>
            <a:r>
              <a:rPr lang="da-DK" dirty="0"/>
              <a:t>Når der er noget du gerne vil ændre</a:t>
            </a:r>
          </a:p>
        </p:txBody>
      </p:sp>
      <p:sp>
        <p:nvSpPr>
          <p:cNvPr id="3" name="Pladsholder til indhold 2">
            <a:extLst>
              <a:ext uri="{FF2B5EF4-FFF2-40B4-BE49-F238E27FC236}">
                <a16:creationId xmlns:a16="http://schemas.microsoft.com/office/drawing/2014/main" id="{E27B3AF5-24BF-43A3-88DE-E4725F56EBC6}"/>
              </a:ext>
            </a:extLst>
          </p:cNvPr>
          <p:cNvSpPr>
            <a:spLocks noGrp="1"/>
          </p:cNvSpPr>
          <p:nvPr>
            <p:ph idx="1"/>
          </p:nvPr>
        </p:nvSpPr>
        <p:spPr>
          <a:xfrm>
            <a:off x="764827" y="2118839"/>
            <a:ext cx="9504451" cy="4351338"/>
          </a:xfrm>
        </p:spPr>
        <p:txBody>
          <a:bodyPr/>
          <a:lstStyle/>
          <a:p>
            <a:r>
              <a:rPr lang="da-DK" dirty="0"/>
              <a:t>Hvad vil </a:t>
            </a:r>
            <a:r>
              <a:rPr lang="da-DK" b="1" dirty="0"/>
              <a:t>du</a:t>
            </a:r>
            <a:r>
              <a:rPr lang="da-DK" dirty="0"/>
              <a:t> gerne ændre?</a:t>
            </a:r>
          </a:p>
          <a:p>
            <a:r>
              <a:rPr lang="da-DK" dirty="0"/>
              <a:t>Hvad </a:t>
            </a:r>
            <a:r>
              <a:rPr lang="da-DK" b="1" dirty="0"/>
              <a:t>kan</a:t>
            </a:r>
            <a:r>
              <a:rPr lang="da-DK" dirty="0"/>
              <a:t> du ændre?</a:t>
            </a:r>
          </a:p>
          <a:p>
            <a:r>
              <a:rPr lang="da-DK" dirty="0"/>
              <a:t>Hvad vil du gerne </a:t>
            </a:r>
            <a:r>
              <a:rPr lang="da-DK" b="1" dirty="0"/>
              <a:t>opnå</a:t>
            </a:r>
            <a:r>
              <a:rPr lang="da-DK" dirty="0"/>
              <a:t>?</a:t>
            </a:r>
          </a:p>
          <a:p>
            <a:r>
              <a:rPr lang="da-DK" dirty="0"/>
              <a:t>Hvad er </a:t>
            </a:r>
            <a:r>
              <a:rPr lang="da-DK" b="1" dirty="0"/>
              <a:t>realistisk</a:t>
            </a:r>
            <a:r>
              <a:rPr lang="da-DK" dirty="0"/>
              <a:t>?</a:t>
            </a:r>
            <a:endParaRPr lang="da-DK" b="1" dirty="0"/>
          </a:p>
          <a:p>
            <a:r>
              <a:rPr lang="da-DK" dirty="0"/>
              <a:t>Er</a:t>
            </a:r>
            <a:r>
              <a:rPr lang="da-DK" b="1" dirty="0"/>
              <a:t> </a:t>
            </a:r>
            <a:r>
              <a:rPr lang="da-DK" dirty="0"/>
              <a:t>det</a:t>
            </a:r>
            <a:r>
              <a:rPr lang="da-DK" b="1" dirty="0"/>
              <a:t> konkret</a:t>
            </a:r>
            <a:r>
              <a:rPr lang="da-DK" dirty="0"/>
              <a:t>?</a:t>
            </a:r>
            <a:endParaRPr lang="da-DK" b="1" dirty="0"/>
          </a:p>
          <a:p>
            <a:r>
              <a:rPr lang="da-DK" dirty="0"/>
              <a:t>Undgå altid/aldrig-mål og ikke-mål</a:t>
            </a:r>
          </a:p>
          <a:p>
            <a:r>
              <a:rPr lang="da-DK" dirty="0"/>
              <a:t>Små skridt</a:t>
            </a:r>
          </a:p>
          <a:p>
            <a:r>
              <a:rPr lang="da-DK" dirty="0"/>
              <a:t>Husk dine energigivende aktiviteter </a:t>
            </a:r>
          </a:p>
          <a:p>
            <a:endParaRPr lang="da-DK" dirty="0"/>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018" y="5966358"/>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grpSp>
        <p:nvGrpSpPr>
          <p:cNvPr id="8" name="Gruppe 7">
            <a:extLst>
              <a:ext uri="{FF2B5EF4-FFF2-40B4-BE49-F238E27FC236}">
                <a16:creationId xmlns:a16="http://schemas.microsoft.com/office/drawing/2014/main" id="{6FA10BB2-9D46-498A-86E8-5FD5B311C835}"/>
              </a:ext>
            </a:extLst>
          </p:cNvPr>
          <p:cNvGrpSpPr/>
          <p:nvPr/>
        </p:nvGrpSpPr>
        <p:grpSpPr>
          <a:xfrm>
            <a:off x="8404260" y="2231656"/>
            <a:ext cx="2373331" cy="2394687"/>
            <a:chOff x="4206000" y="1998471"/>
            <a:chExt cx="3960000" cy="3960000"/>
          </a:xfrm>
        </p:grpSpPr>
        <p:sp>
          <p:nvSpPr>
            <p:cNvPr id="9" name="Ellipse 8">
              <a:extLst>
                <a:ext uri="{FF2B5EF4-FFF2-40B4-BE49-F238E27FC236}">
                  <a16:creationId xmlns:a16="http://schemas.microsoft.com/office/drawing/2014/main" id="{502D01AB-6842-4CFE-A445-7A8EE8DA9C4C}"/>
                </a:ext>
              </a:extLst>
            </p:cNvPr>
            <p:cNvSpPr/>
            <p:nvPr/>
          </p:nvSpPr>
          <p:spPr>
            <a:xfrm>
              <a:off x="4206000" y="1998471"/>
              <a:ext cx="3960000" cy="396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da-DK" dirty="0"/>
            </a:p>
          </p:txBody>
        </p:sp>
        <p:sp>
          <p:nvSpPr>
            <p:cNvPr id="10" name="Ellipse 9">
              <a:extLst>
                <a:ext uri="{FF2B5EF4-FFF2-40B4-BE49-F238E27FC236}">
                  <a16:creationId xmlns:a16="http://schemas.microsoft.com/office/drawing/2014/main" id="{A9E44C1A-AF06-4B52-A7F0-9ED0698E7C3D}"/>
                </a:ext>
              </a:extLst>
            </p:cNvPr>
            <p:cNvSpPr/>
            <p:nvPr/>
          </p:nvSpPr>
          <p:spPr>
            <a:xfrm>
              <a:off x="4746000" y="2538471"/>
              <a:ext cx="2880000" cy="288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a-DK" dirty="0"/>
            </a:p>
          </p:txBody>
        </p:sp>
        <p:sp>
          <p:nvSpPr>
            <p:cNvPr id="11" name="Ellipse 10">
              <a:extLst>
                <a:ext uri="{FF2B5EF4-FFF2-40B4-BE49-F238E27FC236}">
                  <a16:creationId xmlns:a16="http://schemas.microsoft.com/office/drawing/2014/main" id="{102AD239-23A3-406F-95D1-7794E9E2FC12}"/>
                </a:ext>
              </a:extLst>
            </p:cNvPr>
            <p:cNvSpPr/>
            <p:nvPr/>
          </p:nvSpPr>
          <p:spPr>
            <a:xfrm>
              <a:off x="5286000" y="3078471"/>
              <a:ext cx="1800000" cy="180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grpSp>
    </p:spTree>
    <p:extLst>
      <p:ext uri="{BB962C8B-B14F-4D97-AF65-F5344CB8AC3E}">
        <p14:creationId xmlns:p14="http://schemas.microsoft.com/office/powerpoint/2010/main" val="422770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469381" y="279409"/>
            <a:ext cx="10515600" cy="1325563"/>
          </a:xfrm>
        </p:spPr>
        <p:txBody>
          <a:bodyPr/>
          <a:lstStyle/>
          <a:p>
            <a:r>
              <a:rPr lang="da-DK" dirty="0"/>
              <a:t>Vaner</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018" y="5966358"/>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1026" name="Picture 2">
            <a:extLst>
              <a:ext uri="{FF2B5EF4-FFF2-40B4-BE49-F238E27FC236}">
                <a16:creationId xmlns:a16="http://schemas.microsoft.com/office/drawing/2014/main" id="{F19EE87B-F1DD-CC59-595C-81966D4501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0319" y="1373399"/>
            <a:ext cx="4939087" cy="431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91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5" y="371273"/>
            <a:ext cx="9507047" cy="719131"/>
          </a:xfrm>
        </p:spPr>
        <p:txBody>
          <a:bodyPr>
            <a:normAutofit fontScale="90000"/>
          </a:bodyPr>
          <a:lstStyle/>
          <a:p>
            <a:br>
              <a:rPr lang="da-DK" dirty="0"/>
            </a:br>
            <a:r>
              <a:rPr lang="da-DK" dirty="0"/>
              <a:t>Hvad forhindrer dig i at…?</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9018" y="5966358"/>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5" name="Grafik 4" descr="Hjerne i hoved kontur">
            <a:extLst>
              <a:ext uri="{FF2B5EF4-FFF2-40B4-BE49-F238E27FC236}">
                <a16:creationId xmlns:a16="http://schemas.microsoft.com/office/drawing/2014/main" id="{23743E50-6E96-4217-A948-24E6528C1BE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7345" y="3709954"/>
            <a:ext cx="2258590" cy="2258590"/>
          </a:xfrm>
          <a:prstGeom prst="rect">
            <a:avLst/>
          </a:prstGeom>
        </p:spPr>
      </p:pic>
      <p:pic>
        <p:nvPicPr>
          <p:cNvPr id="9" name="Grafik 8" descr="Tankeboble kontur">
            <a:extLst>
              <a:ext uri="{FF2B5EF4-FFF2-40B4-BE49-F238E27FC236}">
                <a16:creationId xmlns:a16="http://schemas.microsoft.com/office/drawing/2014/main" id="{28091DED-0695-41B6-9880-E20DC718BE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7630" y="1549122"/>
            <a:ext cx="2884308" cy="2884308"/>
          </a:xfrm>
          <a:prstGeom prst="rect">
            <a:avLst/>
          </a:prstGeom>
        </p:spPr>
      </p:pic>
      <p:sp>
        <p:nvSpPr>
          <p:cNvPr id="10" name="Tekstfelt 9">
            <a:extLst>
              <a:ext uri="{FF2B5EF4-FFF2-40B4-BE49-F238E27FC236}">
                <a16:creationId xmlns:a16="http://schemas.microsoft.com/office/drawing/2014/main" id="{D54309E0-39D5-4BFF-8FC3-011F9BD2C768}"/>
              </a:ext>
            </a:extLst>
          </p:cNvPr>
          <p:cNvSpPr txBox="1"/>
          <p:nvPr/>
        </p:nvSpPr>
        <p:spPr>
          <a:xfrm>
            <a:off x="3715935" y="2426035"/>
            <a:ext cx="1590825" cy="646331"/>
          </a:xfrm>
          <a:prstGeom prst="rect">
            <a:avLst/>
          </a:prstGeom>
          <a:noFill/>
        </p:spPr>
        <p:txBody>
          <a:bodyPr wrap="square" rtlCol="0">
            <a:spAutoFit/>
          </a:bodyPr>
          <a:lstStyle/>
          <a:p>
            <a:pPr algn="ctr"/>
            <a:r>
              <a:rPr lang="da-DK" dirty="0"/>
              <a:t>Er det vigtigt?</a:t>
            </a:r>
          </a:p>
          <a:p>
            <a:pPr algn="ctr"/>
            <a:endParaRPr lang="da-DK" dirty="0"/>
          </a:p>
        </p:txBody>
      </p:sp>
      <p:pic>
        <p:nvPicPr>
          <p:cNvPr id="3" name="Grafik 2" descr="Hjerne i hoved kontur">
            <a:extLst>
              <a:ext uri="{FF2B5EF4-FFF2-40B4-BE49-F238E27FC236}">
                <a16:creationId xmlns:a16="http://schemas.microsoft.com/office/drawing/2014/main" id="{763BCBDF-B231-7557-BA17-7607861D77F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6220" y="3970300"/>
            <a:ext cx="2258590" cy="2258590"/>
          </a:xfrm>
          <a:prstGeom prst="rect">
            <a:avLst/>
          </a:prstGeom>
        </p:spPr>
      </p:pic>
      <p:pic>
        <p:nvPicPr>
          <p:cNvPr id="8" name="Grafik 7" descr="Tankeboble kontur">
            <a:extLst>
              <a:ext uri="{FF2B5EF4-FFF2-40B4-BE49-F238E27FC236}">
                <a16:creationId xmlns:a16="http://schemas.microsoft.com/office/drawing/2014/main" id="{CF88A659-DD56-D513-C878-C5DB803E2F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33214" y="1711339"/>
            <a:ext cx="2884308" cy="2884308"/>
          </a:xfrm>
          <a:prstGeom prst="rect">
            <a:avLst/>
          </a:prstGeom>
        </p:spPr>
      </p:pic>
      <p:sp>
        <p:nvSpPr>
          <p:cNvPr id="11" name="Tekstfelt 10">
            <a:extLst>
              <a:ext uri="{FF2B5EF4-FFF2-40B4-BE49-F238E27FC236}">
                <a16:creationId xmlns:a16="http://schemas.microsoft.com/office/drawing/2014/main" id="{FBADDD72-975F-09B5-4F7D-CAF7307E2C8B}"/>
              </a:ext>
            </a:extLst>
          </p:cNvPr>
          <p:cNvSpPr txBox="1"/>
          <p:nvPr/>
        </p:nvSpPr>
        <p:spPr>
          <a:xfrm>
            <a:off x="7210220" y="2426035"/>
            <a:ext cx="1590825" cy="923330"/>
          </a:xfrm>
          <a:prstGeom prst="rect">
            <a:avLst/>
          </a:prstGeom>
          <a:noFill/>
        </p:spPr>
        <p:txBody>
          <a:bodyPr wrap="square" rtlCol="0">
            <a:spAutoFit/>
          </a:bodyPr>
          <a:lstStyle/>
          <a:p>
            <a:pPr algn="ctr"/>
            <a:r>
              <a:rPr lang="da-DK" dirty="0"/>
              <a:t>Er det sandsynligt?</a:t>
            </a:r>
          </a:p>
          <a:p>
            <a:pPr algn="ctr"/>
            <a:endParaRPr lang="da-DK" dirty="0"/>
          </a:p>
        </p:txBody>
      </p:sp>
    </p:spTree>
    <p:extLst>
      <p:ext uri="{BB962C8B-B14F-4D97-AF65-F5344CB8AC3E}">
        <p14:creationId xmlns:p14="http://schemas.microsoft.com/office/powerpoint/2010/main" val="25438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466191" y="262958"/>
            <a:ext cx="7242888" cy="1325563"/>
          </a:xfrm>
        </p:spPr>
        <p:txBody>
          <a:bodyPr/>
          <a:lstStyle/>
          <a:p>
            <a:pPr algn="ctr"/>
            <a:r>
              <a:rPr lang="da-DK" dirty="0"/>
              <a:t>Aktiv pause</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23930"/>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532" y="6242033"/>
            <a:ext cx="2107677" cy="595419"/>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5920" y="5880721"/>
            <a:ext cx="996079" cy="998576"/>
          </a:xfrm>
          <a:prstGeom prst="rect">
            <a:avLst/>
          </a:prstGeom>
          <a:effectLst/>
        </p:spPr>
      </p:pic>
      <p:pic>
        <p:nvPicPr>
          <p:cNvPr id="5" name="Grafik 4" descr="Fodbold kontur">
            <a:extLst>
              <a:ext uri="{FF2B5EF4-FFF2-40B4-BE49-F238E27FC236}">
                <a16:creationId xmlns:a16="http://schemas.microsoft.com/office/drawing/2014/main" id="{31690B44-6FB9-4AD8-9551-36D22C5231A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2866" y="2510589"/>
            <a:ext cx="2109537" cy="2109537"/>
          </a:xfrm>
          <a:prstGeom prst="rect">
            <a:avLst/>
          </a:prstGeom>
        </p:spPr>
      </p:pic>
    </p:spTree>
    <p:extLst>
      <p:ext uri="{BB962C8B-B14F-4D97-AF65-F5344CB8AC3E}">
        <p14:creationId xmlns:p14="http://schemas.microsoft.com/office/powerpoint/2010/main" val="2504350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466191" y="262958"/>
            <a:ext cx="7242888" cy="1325563"/>
          </a:xfrm>
        </p:spPr>
        <p:txBody>
          <a:bodyPr/>
          <a:lstStyle/>
          <a:p>
            <a:pPr algn="ctr"/>
            <a:r>
              <a:rPr lang="da-DK" dirty="0"/>
              <a:t>Spisevaner</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23930"/>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7468" y="6229999"/>
            <a:ext cx="2107677" cy="595419"/>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1857" y="5823883"/>
            <a:ext cx="996079" cy="998576"/>
          </a:xfrm>
          <a:prstGeom prst="rect">
            <a:avLst/>
          </a:prstGeom>
          <a:effectLst/>
        </p:spPr>
      </p:pic>
      <p:sp>
        <p:nvSpPr>
          <p:cNvPr id="3" name="Tekstfelt 2">
            <a:extLst>
              <a:ext uri="{FF2B5EF4-FFF2-40B4-BE49-F238E27FC236}">
                <a16:creationId xmlns:a16="http://schemas.microsoft.com/office/drawing/2014/main" id="{EC087C67-3832-47C0-AEA7-39C836D3C550}"/>
              </a:ext>
            </a:extLst>
          </p:cNvPr>
          <p:cNvSpPr txBox="1"/>
          <p:nvPr/>
        </p:nvSpPr>
        <p:spPr>
          <a:xfrm flipH="1">
            <a:off x="2354179" y="2910250"/>
            <a:ext cx="7483642" cy="1077218"/>
          </a:xfrm>
          <a:prstGeom prst="rect">
            <a:avLst/>
          </a:prstGeom>
          <a:noFill/>
        </p:spPr>
        <p:txBody>
          <a:bodyPr wrap="square" rtlCol="0">
            <a:spAutoFit/>
          </a:bodyPr>
          <a:lstStyle/>
          <a:p>
            <a:pPr algn="ctr"/>
            <a:r>
              <a:rPr lang="da-DK" sz="3200" dirty="0"/>
              <a:t>Hvorfor spiser vi?</a:t>
            </a:r>
          </a:p>
          <a:p>
            <a:pPr algn="ctr"/>
            <a:r>
              <a:rPr lang="da-DK" sz="3200" dirty="0"/>
              <a:t>Og hvad har indflydelse på hvad vi spiser? </a:t>
            </a:r>
          </a:p>
        </p:txBody>
      </p:sp>
    </p:spTree>
    <p:extLst>
      <p:ext uri="{BB962C8B-B14F-4D97-AF65-F5344CB8AC3E}">
        <p14:creationId xmlns:p14="http://schemas.microsoft.com/office/powerpoint/2010/main" val="257318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5" y="387823"/>
            <a:ext cx="10515600" cy="1325563"/>
          </a:xfrm>
        </p:spPr>
        <p:txBody>
          <a:bodyPr/>
          <a:lstStyle/>
          <a:p>
            <a:r>
              <a:rPr lang="da-DK" dirty="0"/>
              <a:t>Portionsstørrelser</a:t>
            </a:r>
          </a:p>
        </p:txBody>
      </p:sp>
      <p:pic>
        <p:nvPicPr>
          <p:cNvPr id="8" name="Pladsholder til indhold 7" descr="Et stykke kage kontur">
            <a:extLst>
              <a:ext uri="{FF2B5EF4-FFF2-40B4-BE49-F238E27FC236}">
                <a16:creationId xmlns:a16="http://schemas.microsoft.com/office/drawing/2014/main" id="{4FDF4827-C27B-4FA9-B847-CC5A03D6E2C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1206" y="3606229"/>
            <a:ext cx="914400" cy="914400"/>
          </a:xfrm>
        </p:spPr>
      </p:pic>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5"/>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9566" y="5956085"/>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9" name="Pladsholder til indhold 7" descr="Et stykke kage kontur">
            <a:extLst>
              <a:ext uri="{FF2B5EF4-FFF2-40B4-BE49-F238E27FC236}">
                <a16:creationId xmlns:a16="http://schemas.microsoft.com/office/drawing/2014/main" id="{ECBA59C2-EADB-4B33-91F3-42CFA07BCB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1775" y="3308856"/>
            <a:ext cx="1470917" cy="1470917"/>
          </a:xfrm>
          <a:prstGeom prst="rect">
            <a:avLst/>
          </a:prstGeom>
        </p:spPr>
      </p:pic>
      <p:pic>
        <p:nvPicPr>
          <p:cNvPr id="11" name="Grafik 10" descr="Pasta kontur">
            <a:extLst>
              <a:ext uri="{FF2B5EF4-FFF2-40B4-BE49-F238E27FC236}">
                <a16:creationId xmlns:a16="http://schemas.microsoft.com/office/drawing/2014/main" id="{4975431B-7B7B-4CCD-9F59-A3908DC1B44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03198" y="3349178"/>
            <a:ext cx="1306530" cy="1306530"/>
          </a:xfrm>
          <a:prstGeom prst="rect">
            <a:avLst/>
          </a:prstGeom>
        </p:spPr>
      </p:pic>
      <p:pic>
        <p:nvPicPr>
          <p:cNvPr id="12" name="Grafik 11" descr="Pasta kontur">
            <a:extLst>
              <a:ext uri="{FF2B5EF4-FFF2-40B4-BE49-F238E27FC236}">
                <a16:creationId xmlns:a16="http://schemas.microsoft.com/office/drawing/2014/main" id="{20F793C9-4676-4919-9BCE-5BDAABE54B9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24949" y="2752958"/>
            <a:ext cx="2078185" cy="2078185"/>
          </a:xfrm>
          <a:prstGeom prst="rect">
            <a:avLst/>
          </a:prstGeom>
        </p:spPr>
      </p:pic>
      <p:cxnSp>
        <p:nvCxnSpPr>
          <p:cNvPr id="14" name="Lige pilforbindelse 13">
            <a:extLst>
              <a:ext uri="{FF2B5EF4-FFF2-40B4-BE49-F238E27FC236}">
                <a16:creationId xmlns:a16="http://schemas.microsoft.com/office/drawing/2014/main" id="{4853BD3B-A34D-49ED-8DCE-E1738D155238}"/>
              </a:ext>
            </a:extLst>
          </p:cNvPr>
          <p:cNvCxnSpPr/>
          <p:nvPr/>
        </p:nvCxnSpPr>
        <p:spPr>
          <a:xfrm>
            <a:off x="3102795" y="3992169"/>
            <a:ext cx="53254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5" name="Lige pilforbindelse 14">
            <a:extLst>
              <a:ext uri="{FF2B5EF4-FFF2-40B4-BE49-F238E27FC236}">
                <a16:creationId xmlns:a16="http://schemas.microsoft.com/office/drawing/2014/main" id="{656CE5EB-F88B-4D00-9692-766D75F00209}"/>
              </a:ext>
            </a:extLst>
          </p:cNvPr>
          <p:cNvCxnSpPr/>
          <p:nvPr/>
        </p:nvCxnSpPr>
        <p:spPr>
          <a:xfrm>
            <a:off x="7672472" y="4206214"/>
            <a:ext cx="532544"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286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70187-90B8-46D3-BAB0-07A3FBD05635}"/>
              </a:ext>
            </a:extLst>
          </p:cNvPr>
          <p:cNvSpPr>
            <a:spLocks noGrp="1"/>
          </p:cNvSpPr>
          <p:nvPr>
            <p:ph type="title"/>
          </p:nvPr>
        </p:nvSpPr>
        <p:spPr>
          <a:xfrm>
            <a:off x="2045175" y="387823"/>
            <a:ext cx="10515600" cy="1325563"/>
          </a:xfrm>
        </p:spPr>
        <p:txBody>
          <a:bodyPr/>
          <a:lstStyle/>
          <a:p>
            <a:r>
              <a:rPr lang="da-DK" dirty="0"/>
              <a:t>Mæthed</a:t>
            </a:r>
          </a:p>
        </p:txBody>
      </p:sp>
      <p:pic>
        <p:nvPicPr>
          <p:cNvPr id="4" name="Billede 3">
            <a:extLst>
              <a:ext uri="{FF2B5EF4-FFF2-40B4-BE49-F238E27FC236}">
                <a16:creationId xmlns:a16="http://schemas.microsoft.com/office/drawing/2014/main" id="{4006406D-6A7F-42FC-98C1-D2023AE40D52}"/>
              </a:ext>
            </a:extLst>
          </p:cNvPr>
          <p:cNvPicPr>
            <a:picLocks noChangeAspect="1"/>
          </p:cNvPicPr>
          <p:nvPr/>
        </p:nvPicPr>
        <p:blipFill rotWithShape="1">
          <a:blip r:embed="rId3"/>
          <a:srcRect l="671" t="19671" r="72570" b="32402"/>
          <a:stretch/>
        </p:blipFill>
        <p:spPr bwMode="auto">
          <a:xfrm>
            <a:off x="128426" y="75301"/>
            <a:ext cx="1720922" cy="1733781"/>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02769638-06AB-406F-86E2-6B631A855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9566" y="5956085"/>
            <a:ext cx="2912241" cy="822708"/>
          </a:xfrm>
          <a:prstGeom prst="rect">
            <a:avLst/>
          </a:prstGeom>
          <a:effectLst/>
        </p:spPr>
      </p:pic>
      <p:pic>
        <p:nvPicPr>
          <p:cNvPr id="7" name="Billede 6">
            <a:extLst>
              <a:ext uri="{FF2B5EF4-FFF2-40B4-BE49-F238E27FC236}">
                <a16:creationId xmlns:a16="http://schemas.microsoft.com/office/drawing/2014/main" id="{042F0E37-7F05-4427-82FF-23FB00E0A9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graphicFrame>
        <p:nvGraphicFramePr>
          <p:cNvPr id="10" name="Tabel 12">
            <a:extLst>
              <a:ext uri="{FF2B5EF4-FFF2-40B4-BE49-F238E27FC236}">
                <a16:creationId xmlns:a16="http://schemas.microsoft.com/office/drawing/2014/main" id="{B6B348B1-C7BF-417B-AE2E-6FBC1A5DA01F}"/>
              </a:ext>
            </a:extLst>
          </p:cNvPr>
          <p:cNvGraphicFramePr>
            <a:graphicFrameLocks noGrp="1"/>
          </p:cNvGraphicFramePr>
          <p:nvPr>
            <p:extLst>
              <p:ext uri="{D42A27DB-BD31-4B8C-83A1-F6EECF244321}">
                <p14:modId xmlns:p14="http://schemas.microsoft.com/office/powerpoint/2010/main" val="1379460217"/>
              </p:ext>
            </p:extLst>
          </p:nvPr>
        </p:nvGraphicFramePr>
        <p:xfrm>
          <a:off x="0" y="3429000"/>
          <a:ext cx="12192000" cy="8686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351629087"/>
                    </a:ext>
                  </a:extLst>
                </a:gridCol>
                <a:gridCol w="1219200">
                  <a:extLst>
                    <a:ext uri="{9D8B030D-6E8A-4147-A177-3AD203B41FA5}">
                      <a16:colId xmlns:a16="http://schemas.microsoft.com/office/drawing/2014/main" val="462172803"/>
                    </a:ext>
                  </a:extLst>
                </a:gridCol>
                <a:gridCol w="1219200">
                  <a:extLst>
                    <a:ext uri="{9D8B030D-6E8A-4147-A177-3AD203B41FA5}">
                      <a16:colId xmlns:a16="http://schemas.microsoft.com/office/drawing/2014/main" val="3332800476"/>
                    </a:ext>
                  </a:extLst>
                </a:gridCol>
                <a:gridCol w="1219200">
                  <a:extLst>
                    <a:ext uri="{9D8B030D-6E8A-4147-A177-3AD203B41FA5}">
                      <a16:colId xmlns:a16="http://schemas.microsoft.com/office/drawing/2014/main" val="808397815"/>
                    </a:ext>
                  </a:extLst>
                </a:gridCol>
                <a:gridCol w="1219200">
                  <a:extLst>
                    <a:ext uri="{9D8B030D-6E8A-4147-A177-3AD203B41FA5}">
                      <a16:colId xmlns:a16="http://schemas.microsoft.com/office/drawing/2014/main" val="2472001244"/>
                    </a:ext>
                  </a:extLst>
                </a:gridCol>
                <a:gridCol w="1219200">
                  <a:extLst>
                    <a:ext uri="{9D8B030D-6E8A-4147-A177-3AD203B41FA5}">
                      <a16:colId xmlns:a16="http://schemas.microsoft.com/office/drawing/2014/main" val="208826415"/>
                    </a:ext>
                  </a:extLst>
                </a:gridCol>
                <a:gridCol w="1219200">
                  <a:extLst>
                    <a:ext uri="{9D8B030D-6E8A-4147-A177-3AD203B41FA5}">
                      <a16:colId xmlns:a16="http://schemas.microsoft.com/office/drawing/2014/main" val="3950285011"/>
                    </a:ext>
                  </a:extLst>
                </a:gridCol>
                <a:gridCol w="1219200">
                  <a:extLst>
                    <a:ext uri="{9D8B030D-6E8A-4147-A177-3AD203B41FA5}">
                      <a16:colId xmlns:a16="http://schemas.microsoft.com/office/drawing/2014/main" val="4099061014"/>
                    </a:ext>
                  </a:extLst>
                </a:gridCol>
                <a:gridCol w="1219200">
                  <a:extLst>
                    <a:ext uri="{9D8B030D-6E8A-4147-A177-3AD203B41FA5}">
                      <a16:colId xmlns:a16="http://schemas.microsoft.com/office/drawing/2014/main" val="1065702037"/>
                    </a:ext>
                  </a:extLst>
                </a:gridCol>
                <a:gridCol w="1219200">
                  <a:extLst>
                    <a:ext uri="{9D8B030D-6E8A-4147-A177-3AD203B41FA5}">
                      <a16:colId xmlns:a16="http://schemas.microsoft.com/office/drawing/2014/main" val="271234792"/>
                    </a:ext>
                  </a:extLst>
                </a:gridCol>
              </a:tblGrid>
              <a:tr h="822708">
                <a:tc>
                  <a:txBody>
                    <a:bodyPr/>
                    <a:lstStyle/>
                    <a:p>
                      <a:r>
                        <a:rPr lang="da-DK" sz="1700" b="0" dirty="0"/>
                        <a:t>Overmæt</a:t>
                      </a:r>
                    </a:p>
                  </a:txBody>
                  <a:tcPr>
                    <a:solidFill>
                      <a:schemeClr val="accent1">
                        <a:lumMod val="50000"/>
                      </a:schemeClr>
                    </a:solidFill>
                  </a:tcPr>
                </a:tc>
                <a:tc>
                  <a:txBody>
                    <a:bodyPr/>
                    <a:lstStyle/>
                    <a:p>
                      <a:r>
                        <a:rPr lang="da-DK" sz="1700" b="0" dirty="0"/>
                        <a:t>Helt mæt</a:t>
                      </a:r>
                    </a:p>
                  </a:txBody>
                  <a:tcPr>
                    <a:solidFill>
                      <a:schemeClr val="accent1">
                        <a:lumMod val="75000"/>
                      </a:schemeClr>
                    </a:solidFill>
                  </a:tcPr>
                </a:tc>
                <a:tc>
                  <a:txBody>
                    <a:bodyPr/>
                    <a:lstStyle/>
                    <a:p>
                      <a:r>
                        <a:rPr lang="da-DK" sz="1700" b="0" dirty="0"/>
                        <a:t>Godt mæt</a:t>
                      </a:r>
                    </a:p>
                  </a:txBody>
                  <a:tcPr>
                    <a:solidFill>
                      <a:schemeClr val="accent1">
                        <a:lumMod val="60000"/>
                        <a:lumOff val="40000"/>
                      </a:schemeClr>
                    </a:solidFill>
                  </a:tcPr>
                </a:tc>
                <a:tc>
                  <a:txBody>
                    <a:bodyPr/>
                    <a:lstStyle/>
                    <a:p>
                      <a:r>
                        <a:rPr lang="da-DK" sz="1700" b="0" dirty="0"/>
                        <a:t>Mæt og tilfreds</a:t>
                      </a:r>
                    </a:p>
                  </a:txBody>
                  <a:tcPr>
                    <a:solidFill>
                      <a:schemeClr val="accent6">
                        <a:lumMod val="60000"/>
                        <a:lumOff val="40000"/>
                      </a:schemeClr>
                    </a:solidFill>
                  </a:tcPr>
                </a:tc>
                <a:tc>
                  <a:txBody>
                    <a:bodyPr/>
                    <a:lstStyle/>
                    <a:p>
                      <a:r>
                        <a:rPr lang="da-DK" sz="1700" b="0" dirty="0"/>
                        <a:t>Forholdsvis mæt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700" b="0" dirty="0"/>
                        <a:t>Lidt sulten</a:t>
                      </a:r>
                    </a:p>
                    <a:p>
                      <a:endParaRPr lang="da-DK" sz="1700" b="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700" b="0" dirty="0"/>
                        <a:t>Sulten</a:t>
                      </a:r>
                    </a:p>
                    <a:p>
                      <a:endParaRPr lang="da-DK" sz="1700" b="0" dirty="0"/>
                    </a:p>
                  </a:txBody>
                  <a:tcP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700" b="0" dirty="0"/>
                        <a:t>Meget sulten</a:t>
                      </a:r>
                    </a:p>
                    <a:p>
                      <a:endParaRPr lang="da-DK" sz="1700" b="0" dirty="0"/>
                    </a:p>
                  </a:txBody>
                  <a:tcPr>
                    <a:solidFill>
                      <a:schemeClr val="accent2">
                        <a:lumMod val="60000"/>
                        <a:lumOff val="40000"/>
                      </a:schemeClr>
                    </a:solidFill>
                  </a:tcPr>
                </a:tc>
                <a:tc>
                  <a:txBody>
                    <a:bodyPr/>
                    <a:lstStyle/>
                    <a:p>
                      <a:r>
                        <a:rPr lang="da-DK" sz="1700" b="0" dirty="0"/>
                        <a:t>Virkelig sulten</a:t>
                      </a:r>
                    </a:p>
                  </a:txBody>
                  <a:tcPr>
                    <a:solidFill>
                      <a:schemeClr val="accent2">
                        <a:lumMod val="75000"/>
                      </a:schemeClr>
                    </a:solidFill>
                  </a:tcPr>
                </a:tc>
                <a:tc>
                  <a:txBody>
                    <a:bodyPr/>
                    <a:lstStyle/>
                    <a:p>
                      <a:r>
                        <a:rPr lang="da-DK" sz="1700" b="0" dirty="0"/>
                        <a:t>Ekstremt sulten</a:t>
                      </a:r>
                    </a:p>
                  </a:txBody>
                  <a:tcPr>
                    <a:solidFill>
                      <a:schemeClr val="accent2">
                        <a:lumMod val="50000"/>
                      </a:schemeClr>
                    </a:solidFill>
                  </a:tcPr>
                </a:tc>
                <a:extLst>
                  <a:ext uri="{0D108BD9-81ED-4DB2-BD59-A6C34878D82A}">
                    <a16:rowId xmlns:a16="http://schemas.microsoft.com/office/drawing/2014/main" val="1815982423"/>
                  </a:ext>
                </a:extLst>
              </a:tr>
            </a:tbl>
          </a:graphicData>
        </a:graphic>
      </p:graphicFrame>
      <p:grpSp>
        <p:nvGrpSpPr>
          <p:cNvPr id="11" name="Gruppe 10">
            <a:extLst>
              <a:ext uri="{FF2B5EF4-FFF2-40B4-BE49-F238E27FC236}">
                <a16:creationId xmlns:a16="http://schemas.microsoft.com/office/drawing/2014/main" id="{6D6CEB44-55E1-8DC1-2CCF-219901411C17}"/>
              </a:ext>
            </a:extLst>
          </p:cNvPr>
          <p:cNvGrpSpPr/>
          <p:nvPr/>
        </p:nvGrpSpPr>
        <p:grpSpPr>
          <a:xfrm>
            <a:off x="8160766" y="855359"/>
            <a:ext cx="2529840" cy="1513840"/>
            <a:chOff x="8160766" y="855359"/>
            <a:chExt cx="2529840" cy="1513840"/>
          </a:xfrm>
        </p:grpSpPr>
        <p:sp>
          <p:nvSpPr>
            <p:cNvPr id="9" name="Tankeboble: sky 8">
              <a:extLst>
                <a:ext uri="{FF2B5EF4-FFF2-40B4-BE49-F238E27FC236}">
                  <a16:creationId xmlns:a16="http://schemas.microsoft.com/office/drawing/2014/main" id="{624E27C3-CD69-8FA9-7C65-72781BAA8B9F}"/>
                </a:ext>
              </a:extLst>
            </p:cNvPr>
            <p:cNvSpPr/>
            <p:nvPr/>
          </p:nvSpPr>
          <p:spPr>
            <a:xfrm>
              <a:off x="8160766" y="855359"/>
              <a:ext cx="2529840" cy="1513840"/>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a-DK" dirty="0"/>
            </a:p>
          </p:txBody>
        </p:sp>
        <p:sp>
          <p:nvSpPr>
            <p:cNvPr id="5" name="Tekstfelt 4">
              <a:extLst>
                <a:ext uri="{FF2B5EF4-FFF2-40B4-BE49-F238E27FC236}">
                  <a16:creationId xmlns:a16="http://schemas.microsoft.com/office/drawing/2014/main" id="{98E09846-903C-A95E-FAAE-D35BE2FC3877}"/>
                </a:ext>
              </a:extLst>
            </p:cNvPr>
            <p:cNvSpPr txBox="1"/>
            <p:nvPr/>
          </p:nvSpPr>
          <p:spPr>
            <a:xfrm>
              <a:off x="8556313" y="1246554"/>
              <a:ext cx="1738746" cy="646331"/>
            </a:xfrm>
            <a:prstGeom prst="rect">
              <a:avLst/>
            </a:prstGeom>
            <a:noFill/>
          </p:spPr>
          <p:txBody>
            <a:bodyPr wrap="none" rtlCol="0">
              <a:spAutoFit/>
            </a:bodyPr>
            <a:lstStyle/>
            <a:p>
              <a:pPr algn="ctr"/>
              <a:r>
                <a:rPr lang="da-DK" dirty="0">
                  <a:solidFill>
                    <a:schemeClr val="bg1"/>
                  </a:solidFill>
                </a:rPr>
                <a:t>Hvornår smager </a:t>
              </a:r>
              <a:br>
                <a:rPr lang="da-DK" dirty="0">
                  <a:solidFill>
                    <a:schemeClr val="bg1"/>
                  </a:solidFill>
                </a:rPr>
              </a:br>
              <a:r>
                <a:rPr lang="da-DK" dirty="0">
                  <a:solidFill>
                    <a:schemeClr val="bg1"/>
                  </a:solidFill>
                </a:rPr>
                <a:t>maden bedst?</a:t>
              </a:r>
            </a:p>
          </p:txBody>
        </p:sp>
      </p:grpSp>
    </p:spTree>
    <p:extLst>
      <p:ext uri="{BB962C8B-B14F-4D97-AF65-F5344CB8AC3E}">
        <p14:creationId xmlns:p14="http://schemas.microsoft.com/office/powerpoint/2010/main" val="156881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4411</TotalTime>
  <Words>1400</Words>
  <Application>Microsoft Office PowerPoint</Application>
  <PresentationFormat>Widescreen</PresentationFormat>
  <Paragraphs>167</Paragraphs>
  <Slides>17</Slides>
  <Notes>17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17</vt:i4>
      </vt:variant>
    </vt:vector>
  </HeadingPairs>
  <TitlesOfParts>
    <vt:vector size="22" baseType="lpstr">
      <vt:lpstr>Arial</vt:lpstr>
      <vt:lpstr>Calibri</vt:lpstr>
      <vt:lpstr>Calibri Light</vt:lpstr>
      <vt:lpstr>Titillium Web</vt:lpstr>
      <vt:lpstr>Office-tema</vt:lpstr>
      <vt:lpstr>PowerPoint-præsentation</vt:lpstr>
      <vt:lpstr>Dagens program</vt:lpstr>
      <vt:lpstr>Når der er noget du gerne vil ændre</vt:lpstr>
      <vt:lpstr>Vaner</vt:lpstr>
      <vt:lpstr> Hvad forhindrer dig i at…?</vt:lpstr>
      <vt:lpstr>Aktiv pause</vt:lpstr>
      <vt:lpstr>Spisevaner</vt:lpstr>
      <vt:lpstr>Portionsstørrelser</vt:lpstr>
      <vt:lpstr>Mæthed</vt:lpstr>
      <vt:lpstr>Gør det nemt at spise sundt</vt:lpstr>
      <vt:lpstr>Indkøb</vt:lpstr>
      <vt:lpstr>Måltidet</vt:lpstr>
      <vt:lpstr>Aktiv pause</vt:lpstr>
      <vt:lpstr>At ændre aktivitetsvaner</vt:lpstr>
      <vt:lpstr>At ændre aktivitetsvaner</vt:lpstr>
      <vt:lpstr>At ændre tankemønstre/mindset</vt:lpstr>
      <vt:lpstr> Øvelse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Elise Barsøe Jessen</dc:creator>
  <cp:lastModifiedBy>Susanne Løkke Jørgensen</cp:lastModifiedBy>
  <cp:revision>58</cp:revision>
  <cp:lastPrinted>2023-06-13T06:29:57Z</cp:lastPrinted>
  <dcterms:created xsi:type="dcterms:W3CDTF">2022-03-16T11:10:33Z</dcterms:created>
  <dcterms:modified xsi:type="dcterms:W3CDTF">2023-08-23T11:25:18Z</dcterms:modified>
</cp:coreProperties>
</file>